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tags/tag2.xml" ContentType="application/vnd.openxmlformats-officedocument.presentationml.tags+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3.xml" ContentType="application/vnd.openxmlformats-officedocument.presentationml.tags+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tags/tag4.xml" ContentType="application/vnd.openxmlformats-officedocument.presentationml.tags+xml"/>
  <Override PartName="/ppt/notesSlides/notesSlide12.xml" ContentType="application/vnd.openxmlformats-officedocument.presentationml.notesSlide+xml"/>
  <Override PartName="/ppt/tags/tag5.xml" ContentType="application/vnd.openxmlformats-officedocument.presentationml.tags+xml"/>
  <Override PartName="/ppt/notesSlides/notesSlide13.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7" r:id="rId5"/>
    <p:sldMasterId id="2147483677" r:id="rId6"/>
  </p:sldMasterIdLst>
  <p:notesMasterIdLst>
    <p:notesMasterId r:id="rId25"/>
  </p:notesMasterIdLst>
  <p:sldIdLst>
    <p:sldId id="257" r:id="rId7"/>
    <p:sldId id="478" r:id="rId8"/>
    <p:sldId id="261" r:id="rId9"/>
    <p:sldId id="298" r:id="rId10"/>
    <p:sldId id="267" r:id="rId11"/>
    <p:sldId id="469" r:id="rId12"/>
    <p:sldId id="470" r:id="rId13"/>
    <p:sldId id="353" r:id="rId14"/>
    <p:sldId id="313" r:id="rId15"/>
    <p:sldId id="358" r:id="rId16"/>
    <p:sldId id="357" r:id="rId17"/>
    <p:sldId id="356" r:id="rId18"/>
    <p:sldId id="363" r:id="rId19"/>
    <p:sldId id="362" r:id="rId20"/>
    <p:sldId id="479" r:id="rId21"/>
    <p:sldId id="314" r:id="rId22"/>
    <p:sldId id="369" r:id="rId23"/>
    <p:sldId id="477"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9E55E1C-D519-48B4-84A8-5960552C1B32}" v="26" dt="2020-08-27T13:46:07.29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997" autoAdjust="0"/>
    <p:restoredTop sz="94660"/>
  </p:normalViewPr>
  <p:slideViewPr>
    <p:cSldViewPr snapToGrid="0" showGuides="1">
      <p:cViewPr varScale="1">
        <p:scale>
          <a:sx n="53" d="100"/>
          <a:sy n="53" d="100"/>
        </p:scale>
        <p:origin x="354" y="7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slide" Target="slides/slide12.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5.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slide" Target="slides/slide11.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0.xml"/><Relationship Id="rId20" Type="http://schemas.openxmlformats.org/officeDocument/2006/relationships/slide" Target="slides/slide14.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24" Type="http://schemas.openxmlformats.org/officeDocument/2006/relationships/slide" Target="slides/slide18.xml"/><Relationship Id="rId5" Type="http://schemas.openxmlformats.org/officeDocument/2006/relationships/slideMaster" Target="slideMasters/slideMaster2.xml"/><Relationship Id="rId15" Type="http://schemas.openxmlformats.org/officeDocument/2006/relationships/slide" Target="slides/slide9.xml"/><Relationship Id="rId23" Type="http://schemas.openxmlformats.org/officeDocument/2006/relationships/slide" Target="slides/slide17.xml"/><Relationship Id="rId28" Type="http://schemas.openxmlformats.org/officeDocument/2006/relationships/theme" Target="theme/theme1.xml"/><Relationship Id="rId10" Type="http://schemas.openxmlformats.org/officeDocument/2006/relationships/slide" Target="slides/slide4.xml"/><Relationship Id="rId19" Type="http://schemas.openxmlformats.org/officeDocument/2006/relationships/slide" Target="slides/slide13.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slide" Target="slides/slide8.xml"/><Relationship Id="rId22" Type="http://schemas.openxmlformats.org/officeDocument/2006/relationships/slide" Target="slides/slide16.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D9E55E1C-D519-48B4-84A8-5960552C1B32}"/>
    <pc:docChg chg="addSld delSld modSld">
      <pc:chgData name="Rachel J Houghton" userId="eb43c97e479d4048" providerId="LiveId" clId="{D9E55E1C-D519-48B4-84A8-5960552C1B32}" dt="2020-08-27T13:46:15.855" v="124" actId="20577"/>
      <pc:docMkLst>
        <pc:docMk/>
      </pc:docMkLst>
      <pc:sldChg chg="modSp del mod">
        <pc:chgData name="Rachel J Houghton" userId="eb43c97e479d4048" providerId="LiveId" clId="{D9E55E1C-D519-48B4-84A8-5960552C1B32}" dt="2020-08-27T13:45:14.821" v="118" actId="2696"/>
        <pc:sldMkLst>
          <pc:docMk/>
          <pc:sldMk cId="2985715927" sldId="263"/>
        </pc:sldMkLst>
        <pc:spChg chg="mod">
          <ac:chgData name="Rachel J Houghton" userId="eb43c97e479d4048" providerId="LiveId" clId="{D9E55E1C-D519-48B4-84A8-5960552C1B32}" dt="2020-08-26T15:10:52.189" v="14" actId="20577"/>
          <ac:spMkLst>
            <pc:docMk/>
            <pc:sldMk cId="2985715927" sldId="263"/>
            <ac:spMk id="6" creationId="{6B3DC813-0F66-4EE3-8EA3-390547BADAA4}"/>
          </ac:spMkLst>
        </pc:spChg>
      </pc:sldChg>
      <pc:sldChg chg="modSp mod">
        <pc:chgData name="Rachel J Houghton" userId="eb43c97e479d4048" providerId="LiveId" clId="{D9E55E1C-D519-48B4-84A8-5960552C1B32}" dt="2020-08-26T15:15:04.764" v="52" actId="1076"/>
        <pc:sldMkLst>
          <pc:docMk/>
          <pc:sldMk cId="1065037331" sldId="313"/>
        </pc:sldMkLst>
        <pc:spChg chg="mod">
          <ac:chgData name="Rachel J Houghton" userId="eb43c97e479d4048" providerId="LiveId" clId="{D9E55E1C-D519-48B4-84A8-5960552C1B32}" dt="2020-08-26T15:13:46.516" v="45" actId="14100"/>
          <ac:spMkLst>
            <pc:docMk/>
            <pc:sldMk cId="1065037331" sldId="313"/>
            <ac:spMk id="7" creationId="{1FDC372F-ACD4-46E5-8A2D-10D7807948FD}"/>
          </ac:spMkLst>
        </pc:spChg>
        <pc:spChg chg="mod">
          <ac:chgData name="Rachel J Houghton" userId="eb43c97e479d4048" providerId="LiveId" clId="{D9E55E1C-D519-48B4-84A8-5960552C1B32}" dt="2020-08-26T15:15:04.764" v="52" actId="1076"/>
          <ac:spMkLst>
            <pc:docMk/>
            <pc:sldMk cId="1065037331" sldId="313"/>
            <ac:spMk id="54" creationId="{4956A8C1-B323-4072-94AE-35BAD523D090}"/>
          </ac:spMkLst>
        </pc:spChg>
      </pc:sldChg>
      <pc:sldChg chg="modSp mod">
        <pc:chgData name="Rachel J Houghton" userId="eb43c97e479d4048" providerId="LiveId" clId="{D9E55E1C-D519-48B4-84A8-5960552C1B32}" dt="2020-08-27T13:46:15.855" v="124" actId="20577"/>
        <pc:sldMkLst>
          <pc:docMk/>
          <pc:sldMk cId="3532147184" sldId="314"/>
        </pc:sldMkLst>
        <pc:spChg chg="mod">
          <ac:chgData name="Rachel J Houghton" userId="eb43c97e479d4048" providerId="LiveId" clId="{D9E55E1C-D519-48B4-84A8-5960552C1B32}" dt="2020-08-26T15:34:30.361" v="116" actId="1076"/>
          <ac:spMkLst>
            <pc:docMk/>
            <pc:sldMk cId="3532147184" sldId="314"/>
            <ac:spMk id="6" creationId="{C32FA7B8-21DA-44CE-A634-DDBA31C5E865}"/>
          </ac:spMkLst>
        </pc:spChg>
        <pc:spChg chg="mod">
          <ac:chgData name="Rachel J Houghton" userId="eb43c97e479d4048" providerId="LiveId" clId="{D9E55E1C-D519-48B4-84A8-5960552C1B32}" dt="2020-08-27T13:46:15.855" v="124" actId="20577"/>
          <ac:spMkLst>
            <pc:docMk/>
            <pc:sldMk cId="3532147184" sldId="314"/>
            <ac:spMk id="20" creationId="{81F5EF6A-E9F1-4C8F-8FD9-534E8D73FDC0}"/>
          </ac:spMkLst>
        </pc:spChg>
      </pc:sldChg>
      <pc:sldChg chg="modSp mod">
        <pc:chgData name="Rachel J Houghton" userId="eb43c97e479d4048" providerId="LiveId" clId="{D9E55E1C-D519-48B4-84A8-5960552C1B32}" dt="2020-08-26T15:25:48.515" v="78" actId="1076"/>
        <pc:sldMkLst>
          <pc:docMk/>
          <pc:sldMk cId="3424245096" sldId="356"/>
        </pc:sldMkLst>
        <pc:spChg chg="mod">
          <ac:chgData name="Rachel J Houghton" userId="eb43c97e479d4048" providerId="LiveId" clId="{D9E55E1C-D519-48B4-84A8-5960552C1B32}" dt="2020-08-26T15:24:00.770" v="68" actId="207"/>
          <ac:spMkLst>
            <pc:docMk/>
            <pc:sldMk cId="3424245096" sldId="356"/>
            <ac:spMk id="9" creationId="{CE34E87F-97A8-4382-9C43-477AC91AC5C5}"/>
          </ac:spMkLst>
        </pc:spChg>
        <pc:spChg chg="mod">
          <ac:chgData name="Rachel J Houghton" userId="eb43c97e479d4048" providerId="LiveId" clId="{D9E55E1C-D519-48B4-84A8-5960552C1B32}" dt="2020-08-26T15:25:48.515" v="78" actId="1076"/>
          <ac:spMkLst>
            <pc:docMk/>
            <pc:sldMk cId="3424245096" sldId="356"/>
            <ac:spMk id="52" creationId="{FB657E29-4D74-4176-A9B3-B195A9339651}"/>
          </ac:spMkLst>
        </pc:spChg>
        <pc:spChg chg="ord">
          <ac:chgData name="Rachel J Houghton" userId="eb43c97e479d4048" providerId="LiveId" clId="{D9E55E1C-D519-48B4-84A8-5960552C1B32}" dt="2020-08-26T15:25:09.577" v="73" actId="166"/>
          <ac:spMkLst>
            <pc:docMk/>
            <pc:sldMk cId="3424245096" sldId="356"/>
            <ac:spMk id="53" creationId="{898A44FA-D0CD-4C3C-95FE-B12E84466A4F}"/>
          </ac:spMkLst>
        </pc:spChg>
      </pc:sldChg>
      <pc:sldChg chg="modSp mod">
        <pc:chgData name="Rachel J Houghton" userId="eb43c97e479d4048" providerId="LiveId" clId="{D9E55E1C-D519-48B4-84A8-5960552C1B32}" dt="2020-08-26T15:23:00.903" v="64" actId="1076"/>
        <pc:sldMkLst>
          <pc:docMk/>
          <pc:sldMk cId="2869651590" sldId="357"/>
        </pc:sldMkLst>
        <pc:spChg chg="mod">
          <ac:chgData name="Rachel J Houghton" userId="eb43c97e479d4048" providerId="LiveId" clId="{D9E55E1C-D519-48B4-84A8-5960552C1B32}" dt="2020-08-26T15:23:00.903" v="64" actId="1076"/>
          <ac:spMkLst>
            <pc:docMk/>
            <pc:sldMk cId="2869651590" sldId="357"/>
            <ac:spMk id="6" creationId="{8E7CA3B5-8474-43E8-A369-CAB22BE80F28}"/>
          </ac:spMkLst>
        </pc:spChg>
        <pc:spChg chg="mod">
          <ac:chgData name="Rachel J Houghton" userId="eb43c97e479d4048" providerId="LiveId" clId="{D9E55E1C-D519-48B4-84A8-5960552C1B32}" dt="2020-08-26T15:22:55.261" v="63" actId="14100"/>
          <ac:spMkLst>
            <pc:docMk/>
            <pc:sldMk cId="2869651590" sldId="357"/>
            <ac:spMk id="7" creationId="{34CE4C9B-5617-44EE-819A-738F57F7BEFD}"/>
          </ac:spMkLst>
        </pc:spChg>
      </pc:sldChg>
      <pc:sldChg chg="modSp mod">
        <pc:chgData name="Rachel J Houghton" userId="eb43c97e479d4048" providerId="LiveId" clId="{D9E55E1C-D519-48B4-84A8-5960552C1B32}" dt="2020-08-26T15:21:35.266" v="58" actId="1076"/>
        <pc:sldMkLst>
          <pc:docMk/>
          <pc:sldMk cId="972993190" sldId="358"/>
        </pc:sldMkLst>
        <pc:spChg chg="mod">
          <ac:chgData name="Rachel J Houghton" userId="eb43c97e479d4048" providerId="LiveId" clId="{D9E55E1C-D519-48B4-84A8-5960552C1B32}" dt="2020-08-26T15:16:09.141" v="55" actId="1076"/>
          <ac:spMkLst>
            <pc:docMk/>
            <pc:sldMk cId="972993190" sldId="358"/>
            <ac:spMk id="6" creationId="{3757F6D1-0306-4C1A-99D5-04A24695953A}"/>
          </ac:spMkLst>
        </pc:spChg>
        <pc:spChg chg="mod">
          <ac:chgData name="Rachel J Houghton" userId="eb43c97e479d4048" providerId="LiveId" clId="{D9E55E1C-D519-48B4-84A8-5960552C1B32}" dt="2020-08-26T15:16:52.200" v="57" actId="14100"/>
          <ac:spMkLst>
            <pc:docMk/>
            <pc:sldMk cId="972993190" sldId="358"/>
            <ac:spMk id="7" creationId="{F212F8A7-F749-4145-A094-6EC7EA160E82}"/>
          </ac:spMkLst>
        </pc:spChg>
        <pc:spChg chg="mod">
          <ac:chgData name="Rachel J Houghton" userId="eb43c97e479d4048" providerId="LiveId" clId="{D9E55E1C-D519-48B4-84A8-5960552C1B32}" dt="2020-08-26T15:21:35.266" v="58" actId="1076"/>
          <ac:spMkLst>
            <pc:docMk/>
            <pc:sldMk cId="972993190" sldId="358"/>
            <ac:spMk id="12" creationId="{B88D50A1-CBFE-424A-8856-FC350DC93B08}"/>
          </ac:spMkLst>
        </pc:spChg>
        <pc:spChg chg="mod">
          <ac:chgData name="Rachel J Houghton" userId="eb43c97e479d4048" providerId="LiveId" clId="{D9E55E1C-D519-48B4-84A8-5960552C1B32}" dt="2020-08-26T15:16:09.141" v="55" actId="1076"/>
          <ac:spMkLst>
            <pc:docMk/>
            <pc:sldMk cId="972993190" sldId="358"/>
            <ac:spMk id="14" creationId="{3E6A99B3-404F-448F-8935-BCCD9DC55957}"/>
          </ac:spMkLst>
        </pc:spChg>
        <pc:spChg chg="mod">
          <ac:chgData name="Rachel J Houghton" userId="eb43c97e479d4048" providerId="LiveId" clId="{D9E55E1C-D519-48B4-84A8-5960552C1B32}" dt="2020-08-26T15:16:09.141" v="55" actId="1076"/>
          <ac:spMkLst>
            <pc:docMk/>
            <pc:sldMk cId="972993190" sldId="358"/>
            <ac:spMk id="16" creationId="{E4F2E321-2F96-4529-A9EC-D220FB6500C3}"/>
          </ac:spMkLst>
        </pc:spChg>
        <pc:spChg chg="mod">
          <ac:chgData name="Rachel J Houghton" userId="eb43c97e479d4048" providerId="LiveId" clId="{D9E55E1C-D519-48B4-84A8-5960552C1B32}" dt="2020-08-26T15:16:09.141" v="55" actId="1076"/>
          <ac:spMkLst>
            <pc:docMk/>
            <pc:sldMk cId="972993190" sldId="358"/>
            <ac:spMk id="17" creationId="{5EFE6429-5575-4A72-AB9D-03FD1A8443DB}"/>
          </ac:spMkLst>
        </pc:spChg>
        <pc:spChg chg="mod">
          <ac:chgData name="Rachel J Houghton" userId="eb43c97e479d4048" providerId="LiveId" clId="{D9E55E1C-D519-48B4-84A8-5960552C1B32}" dt="2020-08-26T15:15:45.954" v="54" actId="1076"/>
          <ac:spMkLst>
            <pc:docMk/>
            <pc:sldMk cId="972993190" sldId="358"/>
            <ac:spMk id="24" creationId="{66E1DD7D-9601-4226-A0D4-9C029E44ED8A}"/>
          </ac:spMkLst>
        </pc:spChg>
        <pc:picChg chg="mod">
          <ac:chgData name="Rachel J Houghton" userId="eb43c97e479d4048" providerId="LiveId" clId="{D9E55E1C-D519-48B4-84A8-5960552C1B32}" dt="2020-08-26T15:16:09.141" v="55" actId="1076"/>
          <ac:picMkLst>
            <pc:docMk/>
            <pc:sldMk cId="972993190" sldId="358"/>
            <ac:picMk id="5" creationId="{ABBC29F0-3F4C-4C00-8A97-EF1055F32268}"/>
          </ac:picMkLst>
        </pc:picChg>
      </pc:sldChg>
      <pc:sldChg chg="modSp mod">
        <pc:chgData name="Rachel J Houghton" userId="eb43c97e479d4048" providerId="LiveId" clId="{D9E55E1C-D519-48B4-84A8-5960552C1B32}" dt="2020-08-26T15:30:15.992" v="97" actId="1076"/>
        <pc:sldMkLst>
          <pc:docMk/>
          <pc:sldMk cId="2203472529" sldId="362"/>
        </pc:sldMkLst>
        <pc:spChg chg="mod">
          <ac:chgData name="Rachel J Houghton" userId="eb43c97e479d4048" providerId="LiveId" clId="{D9E55E1C-D519-48B4-84A8-5960552C1B32}" dt="2020-08-26T15:30:12.729" v="96" actId="1076"/>
          <ac:spMkLst>
            <pc:docMk/>
            <pc:sldMk cId="2203472529" sldId="362"/>
            <ac:spMk id="6" creationId="{95E0D36F-719B-48FE-80A7-EE6C977BBC72}"/>
          </ac:spMkLst>
        </pc:spChg>
        <pc:spChg chg="mod">
          <ac:chgData name="Rachel J Houghton" userId="eb43c97e479d4048" providerId="LiveId" clId="{D9E55E1C-D519-48B4-84A8-5960552C1B32}" dt="2020-08-26T15:30:15.992" v="97" actId="1076"/>
          <ac:spMkLst>
            <pc:docMk/>
            <pc:sldMk cId="2203472529" sldId="362"/>
            <ac:spMk id="7" creationId="{F42DAC76-C397-4460-89D2-28473BCBE472}"/>
          </ac:spMkLst>
        </pc:spChg>
      </pc:sldChg>
      <pc:sldChg chg="modSp mod">
        <pc:chgData name="Rachel J Houghton" userId="eb43c97e479d4048" providerId="LiveId" clId="{D9E55E1C-D519-48B4-84A8-5960552C1B32}" dt="2020-08-26T15:28:44.663" v="92" actId="207"/>
        <pc:sldMkLst>
          <pc:docMk/>
          <pc:sldMk cId="3240759723" sldId="363"/>
        </pc:sldMkLst>
        <pc:spChg chg="mod">
          <ac:chgData name="Rachel J Houghton" userId="eb43c97e479d4048" providerId="LiveId" clId="{D9E55E1C-D519-48B4-84A8-5960552C1B32}" dt="2020-08-26T15:28:33.531" v="90" actId="1076"/>
          <ac:spMkLst>
            <pc:docMk/>
            <pc:sldMk cId="3240759723" sldId="363"/>
            <ac:spMk id="6" creationId="{287AA222-0319-4007-83B2-2FD3F84D0CBA}"/>
          </ac:spMkLst>
        </pc:spChg>
        <pc:spChg chg="mod">
          <ac:chgData name="Rachel J Houghton" userId="eb43c97e479d4048" providerId="LiveId" clId="{D9E55E1C-D519-48B4-84A8-5960552C1B32}" dt="2020-08-26T15:28:08.838" v="87" actId="1076"/>
          <ac:spMkLst>
            <pc:docMk/>
            <pc:sldMk cId="3240759723" sldId="363"/>
            <ac:spMk id="11" creationId="{73A1B563-EA80-452C-A763-E02664536C42}"/>
          </ac:spMkLst>
        </pc:spChg>
        <pc:spChg chg="mod">
          <ac:chgData name="Rachel J Houghton" userId="eb43c97e479d4048" providerId="LiveId" clId="{D9E55E1C-D519-48B4-84A8-5960552C1B32}" dt="2020-08-26T15:28:44.663" v="92" actId="207"/>
          <ac:spMkLst>
            <pc:docMk/>
            <pc:sldMk cId="3240759723" sldId="363"/>
            <ac:spMk id="16" creationId="{1C9D9517-334E-4298-86A6-745A60692760}"/>
          </ac:spMkLst>
        </pc:spChg>
        <pc:spChg chg="mod">
          <ac:chgData name="Rachel J Houghton" userId="eb43c97e479d4048" providerId="LiveId" clId="{D9E55E1C-D519-48B4-84A8-5960552C1B32}" dt="2020-08-26T15:28:16.230" v="88" actId="1076"/>
          <ac:spMkLst>
            <pc:docMk/>
            <pc:sldMk cId="3240759723" sldId="363"/>
            <ac:spMk id="29" creationId="{642A8125-D418-4262-B7E5-C2D6CA541D96}"/>
          </ac:spMkLst>
        </pc:spChg>
        <pc:spChg chg="mod">
          <ac:chgData name="Rachel J Houghton" userId="eb43c97e479d4048" providerId="LiveId" clId="{D9E55E1C-D519-48B4-84A8-5960552C1B32}" dt="2020-08-26T15:28:08.838" v="87" actId="1076"/>
          <ac:spMkLst>
            <pc:docMk/>
            <pc:sldMk cId="3240759723" sldId="363"/>
            <ac:spMk id="35" creationId="{3AAEF5F2-CD3F-422E-B8B0-59ED9B06D10D}"/>
          </ac:spMkLst>
        </pc:spChg>
        <pc:picChg chg="mod">
          <ac:chgData name="Rachel J Houghton" userId="eb43c97e479d4048" providerId="LiveId" clId="{D9E55E1C-D519-48B4-84A8-5960552C1B32}" dt="2020-08-26T15:28:16.230" v="88" actId="1076"/>
          <ac:picMkLst>
            <pc:docMk/>
            <pc:sldMk cId="3240759723" sldId="363"/>
            <ac:picMk id="4" creationId="{40E69C21-0F63-40F2-9933-F51828292E08}"/>
          </ac:picMkLst>
        </pc:picChg>
        <pc:picChg chg="mod">
          <ac:chgData name="Rachel J Houghton" userId="eb43c97e479d4048" providerId="LiveId" clId="{D9E55E1C-D519-48B4-84A8-5960552C1B32}" dt="2020-08-26T15:28:16.230" v="88" actId="1076"/>
          <ac:picMkLst>
            <pc:docMk/>
            <pc:sldMk cId="3240759723" sldId="363"/>
            <ac:picMk id="27" creationId="{70BE032B-FB88-4615-87E6-674DAC21A4A3}"/>
          </ac:picMkLst>
        </pc:picChg>
        <pc:picChg chg="mod">
          <ac:chgData name="Rachel J Houghton" userId="eb43c97e479d4048" providerId="LiveId" clId="{D9E55E1C-D519-48B4-84A8-5960552C1B32}" dt="2020-08-26T15:28:16.230" v="88" actId="1076"/>
          <ac:picMkLst>
            <pc:docMk/>
            <pc:sldMk cId="3240759723" sldId="363"/>
            <ac:picMk id="28" creationId="{14965431-18CE-40E2-A120-8B84DFF34A95}"/>
          </ac:picMkLst>
        </pc:picChg>
        <pc:picChg chg="mod">
          <ac:chgData name="Rachel J Houghton" userId="eb43c97e479d4048" providerId="LiveId" clId="{D9E55E1C-D519-48B4-84A8-5960552C1B32}" dt="2020-08-26T15:28:16.230" v="88" actId="1076"/>
          <ac:picMkLst>
            <pc:docMk/>
            <pc:sldMk cId="3240759723" sldId="363"/>
            <ac:picMk id="30" creationId="{0978E8DF-1D5A-444B-8A6D-B37922B024AF}"/>
          </ac:picMkLst>
        </pc:picChg>
        <pc:picChg chg="mod">
          <ac:chgData name="Rachel J Houghton" userId="eb43c97e479d4048" providerId="LiveId" clId="{D9E55E1C-D519-48B4-84A8-5960552C1B32}" dt="2020-08-26T15:28:16.230" v="88" actId="1076"/>
          <ac:picMkLst>
            <pc:docMk/>
            <pc:sldMk cId="3240759723" sldId="363"/>
            <ac:picMk id="31" creationId="{50946701-790C-4A07-BAFB-AFAED6DCC329}"/>
          </ac:picMkLst>
        </pc:picChg>
        <pc:picChg chg="mod">
          <ac:chgData name="Rachel J Houghton" userId="eb43c97e479d4048" providerId="LiveId" clId="{D9E55E1C-D519-48B4-84A8-5960552C1B32}" dt="2020-08-26T15:28:16.230" v="88" actId="1076"/>
          <ac:picMkLst>
            <pc:docMk/>
            <pc:sldMk cId="3240759723" sldId="363"/>
            <ac:picMk id="32" creationId="{0F53EF5E-EB42-41D0-9CA9-A525FF007C0E}"/>
          </ac:picMkLst>
        </pc:picChg>
        <pc:picChg chg="mod">
          <ac:chgData name="Rachel J Houghton" userId="eb43c97e479d4048" providerId="LiveId" clId="{D9E55E1C-D519-48B4-84A8-5960552C1B32}" dt="2020-08-26T15:28:25.550" v="89" actId="1076"/>
          <ac:picMkLst>
            <pc:docMk/>
            <pc:sldMk cId="3240759723" sldId="363"/>
            <ac:picMk id="33" creationId="{2D2C060E-515B-42F4-B021-80637F0FA88B}"/>
          </ac:picMkLst>
        </pc:picChg>
        <pc:picChg chg="mod">
          <ac:chgData name="Rachel J Houghton" userId="eb43c97e479d4048" providerId="LiveId" clId="{D9E55E1C-D519-48B4-84A8-5960552C1B32}" dt="2020-08-26T15:28:16.230" v="88" actId="1076"/>
          <ac:picMkLst>
            <pc:docMk/>
            <pc:sldMk cId="3240759723" sldId="363"/>
            <ac:picMk id="34" creationId="{1D7909A5-C431-4665-9F09-1E4A38F522ED}"/>
          </ac:picMkLst>
        </pc:picChg>
      </pc:sldChg>
      <pc:sldChg chg="modSp del mod">
        <pc:chgData name="Rachel J Houghton" userId="eb43c97e479d4048" providerId="LiveId" clId="{D9E55E1C-D519-48B4-84A8-5960552C1B32}" dt="2020-08-27T13:46:09.504" v="122" actId="2696"/>
        <pc:sldMkLst>
          <pc:docMk/>
          <pc:sldMk cId="818383686" sldId="368"/>
        </pc:sldMkLst>
        <pc:spChg chg="mod">
          <ac:chgData name="Rachel J Houghton" userId="eb43c97e479d4048" providerId="LiveId" clId="{D9E55E1C-D519-48B4-84A8-5960552C1B32}" dt="2020-08-26T15:31:15.665" v="101" actId="14100"/>
          <ac:spMkLst>
            <pc:docMk/>
            <pc:sldMk cId="818383686" sldId="368"/>
            <ac:spMk id="6" creationId="{0294918A-8641-4696-8A9E-1DB307981462}"/>
          </ac:spMkLst>
        </pc:spChg>
        <pc:spChg chg="mod">
          <ac:chgData name="Rachel J Houghton" userId="eb43c97e479d4048" providerId="LiveId" clId="{D9E55E1C-D519-48B4-84A8-5960552C1B32}" dt="2020-08-26T15:32:18.462" v="105" actId="1076"/>
          <ac:spMkLst>
            <pc:docMk/>
            <pc:sldMk cId="818383686" sldId="368"/>
            <ac:spMk id="8" creationId="{02D119D8-109F-4EED-9648-52FD510EEF6D}"/>
          </ac:spMkLst>
        </pc:spChg>
        <pc:spChg chg="mod">
          <ac:chgData name="Rachel J Houghton" userId="eb43c97e479d4048" providerId="LiveId" clId="{D9E55E1C-D519-48B4-84A8-5960552C1B32}" dt="2020-08-26T15:32:22.649" v="106" actId="1076"/>
          <ac:spMkLst>
            <pc:docMk/>
            <pc:sldMk cId="818383686" sldId="368"/>
            <ac:spMk id="10" creationId="{49C539C0-8CAE-446B-BFA1-9ED493D8716F}"/>
          </ac:spMkLst>
        </pc:spChg>
        <pc:spChg chg="mod">
          <ac:chgData name="Rachel J Houghton" userId="eb43c97e479d4048" providerId="LiveId" clId="{D9E55E1C-D519-48B4-84A8-5960552C1B32}" dt="2020-08-26T15:32:44.735" v="107" actId="1076"/>
          <ac:spMkLst>
            <pc:docMk/>
            <pc:sldMk cId="818383686" sldId="368"/>
            <ac:spMk id="12" creationId="{DB238DC2-599B-485E-BEA9-5E91E5BE2431}"/>
          </ac:spMkLst>
        </pc:spChg>
      </pc:sldChg>
      <pc:sldChg chg="modSp mod">
        <pc:chgData name="Rachel J Houghton" userId="eb43c97e479d4048" providerId="LiveId" clId="{D9E55E1C-D519-48B4-84A8-5960552C1B32}" dt="2020-08-27T13:45:29.369" v="120" actId="207"/>
        <pc:sldMkLst>
          <pc:docMk/>
          <pc:sldMk cId="117938837" sldId="369"/>
        </pc:sldMkLst>
        <pc:spChg chg="mod">
          <ac:chgData name="Rachel J Houghton" userId="eb43c97e479d4048" providerId="LiveId" clId="{D9E55E1C-D519-48B4-84A8-5960552C1B32}" dt="2020-08-27T13:45:24.883" v="119" actId="20577"/>
          <ac:spMkLst>
            <pc:docMk/>
            <pc:sldMk cId="117938837" sldId="369"/>
            <ac:spMk id="20" creationId="{E5715556-DE45-4846-8E64-4170360185A2}"/>
          </ac:spMkLst>
        </pc:spChg>
        <pc:spChg chg="mod">
          <ac:chgData name="Rachel J Houghton" userId="eb43c97e479d4048" providerId="LiveId" clId="{D9E55E1C-D519-48B4-84A8-5960552C1B32}" dt="2020-08-27T13:45:29.369" v="120" actId="207"/>
          <ac:spMkLst>
            <pc:docMk/>
            <pc:sldMk cId="117938837" sldId="369"/>
            <ac:spMk id="42" creationId="{C106E8FD-9536-4E80-9582-8979515E9435}"/>
          </ac:spMkLst>
        </pc:spChg>
      </pc:sldChg>
      <pc:sldChg chg="modSp mod">
        <pc:chgData name="Rachel J Houghton" userId="eb43c97e479d4048" providerId="LiveId" clId="{D9E55E1C-D519-48B4-84A8-5960552C1B32}" dt="2020-08-26T15:11:27.746" v="26" actId="14100"/>
        <pc:sldMkLst>
          <pc:docMk/>
          <pc:sldMk cId="2819374454" sldId="469"/>
        </pc:sldMkLst>
        <pc:spChg chg="mod">
          <ac:chgData name="Rachel J Houghton" userId="eb43c97e479d4048" providerId="LiveId" clId="{D9E55E1C-D519-48B4-84A8-5960552C1B32}" dt="2020-08-26T15:11:27.746" v="26" actId="14100"/>
          <ac:spMkLst>
            <pc:docMk/>
            <pc:sldMk cId="2819374454" sldId="469"/>
            <ac:spMk id="3" creationId="{02669792-3AA6-4C9E-8A29-6AC355504564}"/>
          </ac:spMkLst>
        </pc:spChg>
      </pc:sldChg>
      <pc:sldChg chg="add">
        <pc:chgData name="Rachel J Houghton" userId="eb43c97e479d4048" providerId="LiveId" clId="{D9E55E1C-D519-48B4-84A8-5960552C1B32}" dt="2020-08-27T13:45:11.817" v="117"/>
        <pc:sldMkLst>
          <pc:docMk/>
          <pc:sldMk cId="2029558787" sldId="478"/>
        </pc:sldMkLst>
      </pc:sldChg>
      <pc:sldChg chg="add">
        <pc:chgData name="Rachel J Houghton" userId="eb43c97e479d4048" providerId="LiveId" clId="{D9E55E1C-D519-48B4-84A8-5960552C1B32}" dt="2020-08-27T13:46:07.292" v="121"/>
        <pc:sldMkLst>
          <pc:docMk/>
          <pc:sldMk cId="522327339" sldId="479"/>
        </pc:sldMkLst>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27/08/2020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38546895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15</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05465335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275239217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21567285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FB300F5C-91D6-4213-B130-E9EA953F5C06}"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8</a:t>
            </a:fld>
            <a:endParaRPr kumimoji="0" lang="en-GB"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80255861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31589243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75893312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4246858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599949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13</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14739029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461665"/>
          </a:xfrm>
          <a:prstGeom prst="rect">
            <a:avLst/>
          </a:prstGeom>
          <a:noFill/>
        </p:spPr>
        <p:txBody>
          <a:bodyPr wrap="square" rtlCol="0">
            <a:spAutoFit/>
          </a:bodyPr>
          <a:lstStyle/>
          <a:p>
            <a:pPr>
              <a:buNone/>
            </a:pPr>
            <a:r>
              <a:rPr lang="en-GB" sz="1200" b="1" dirty="0">
                <a:solidFill>
                  <a:srgbClr val="FBF5D4"/>
                </a:solidFill>
              </a:rPr>
              <a:t>DfE Primary National Curriculum Guidance 2020                                   </a:t>
            </a:r>
          </a:p>
          <a:p>
            <a:pPr>
              <a:buNone/>
            </a:pPr>
            <a:r>
              <a:rPr lang="en-GB" sz="1200" b="0" dirty="0">
                <a:solidFill>
                  <a:srgbClr val="FBF5D4"/>
                </a:solidFill>
              </a:rPr>
              <a:t>Supporting Materials for the Ready-to-Progress Criteria</a:t>
            </a:r>
          </a:p>
        </p:txBody>
      </p:sp>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61665"/>
          </a:xfrm>
          <a:prstGeom prst="rect">
            <a:avLst/>
          </a:prstGeom>
          <a:noFill/>
        </p:spPr>
        <p:txBody>
          <a:bodyPr wrap="square" rtlCol="0">
            <a:spAutoFit/>
          </a:bodyPr>
          <a:lstStyle/>
          <a:p>
            <a:pPr>
              <a:buNone/>
            </a:pPr>
            <a:r>
              <a:rPr lang="en-GB" sz="2400" b="1" noProof="0" dirty="0">
                <a:solidFill>
                  <a:schemeClr val="bg1"/>
                </a:solidFill>
              </a:rPr>
              <a:t>Ready-to-Progress Criterion</a:t>
            </a:r>
            <a:endParaRPr lang="en-GB" sz="2400" b="1" dirty="0">
              <a:solidFill>
                <a:schemeClr val="bg1"/>
              </a:solidFill>
            </a:endParaRPr>
          </a:p>
        </p:txBody>
      </p:sp>
      <p:cxnSp>
        <p:nvCxnSpPr>
          <p:cNvPr id="19" name="Straight Connector 18">
            <a:extLst>
              <a:ext uri="{FF2B5EF4-FFF2-40B4-BE49-F238E27FC236}">
                <a16:creationId xmlns:a16="http://schemas.microsoft.com/office/drawing/2014/main" id="{D3AA9D4F-8E41-47F9-A6BB-0AF636DA0770}"/>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65767" y="2064359"/>
            <a:ext cx="2239760" cy="457200"/>
          </a:xfrm>
        </p:spPr>
        <p:txBody>
          <a:bodyPr/>
          <a:lstStyle>
            <a:lvl1pPr>
              <a:defRPr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0248191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34719328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57844784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2003852645"/>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ext uri="{BB962C8B-B14F-4D97-AF65-F5344CB8AC3E}">
        <p14:creationId xmlns:p14="http://schemas.microsoft.com/office/powerpoint/2010/main" val="270716209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Blank Canvas">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9312"/>
            <a:ext cx="12192000" cy="630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407368" y="92603"/>
            <a:ext cx="11377264" cy="426170"/>
          </a:xfrm>
        </p:spPr>
        <p:txBody>
          <a:bodyPr/>
          <a:lstStyle>
            <a:lvl1pPr algn="ctr">
              <a:defRPr sz="2000" b="0">
                <a:solidFill>
                  <a:srgbClr val="585858"/>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300045873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657648658"/>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6626962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9023741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3458920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76999"/>
          </a:xfrm>
          <a:prstGeom prst="rect">
            <a:avLst/>
          </a:prstGeom>
          <a:noFill/>
        </p:spPr>
        <p:txBody>
          <a:bodyPr wrap="square" rtlCol="0">
            <a:spAutoFit/>
          </a:bodyPr>
          <a:lstStyle/>
          <a:p>
            <a:pPr>
              <a:buNone/>
            </a:pPr>
            <a:r>
              <a:rPr lang="en-GB" sz="1200" b="1" dirty="0">
                <a:solidFill>
                  <a:srgbClr val="FBF5D4"/>
                </a:solidFill>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830997"/>
          </a:xfrm>
          <a:prstGeom prst="rect">
            <a:avLst/>
          </a:prstGeom>
          <a:noFill/>
        </p:spPr>
        <p:txBody>
          <a:bodyPr wrap="square" rtlCol="0">
            <a:spAutoFit/>
          </a:bodyPr>
          <a:lstStyle/>
          <a:p>
            <a:pPr>
              <a:buNone/>
            </a:pPr>
            <a:r>
              <a:rPr lang="en-GB" sz="2400" b="1" noProof="0" dirty="0">
                <a:solidFill>
                  <a:schemeClr val="bg1"/>
                </a:solidFill>
              </a:rPr>
              <a:t>Materials and activities to support practice and consolidation</a:t>
            </a:r>
            <a:endParaRPr lang="en-GB" sz="2400" b="1" dirty="0">
              <a:solidFill>
                <a:schemeClr val="bg1"/>
              </a:solidFill>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lstStyle>
            <a:lvl1pPr>
              <a:defRPr sz="12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389680" y="480873"/>
            <a:ext cx="1191720" cy="301224"/>
          </a:xfrm>
        </p:spPr>
        <p:txBody>
          <a:bodyPr>
            <a:noAutofit/>
          </a:bodyPr>
          <a:lstStyle>
            <a:lvl1pPr>
              <a:defRPr lang="en-GB" sz="12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32542902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261608914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414132392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273672956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2457139720"/>
      </p:ext>
    </p:extLst>
  </p:cSld>
  <p:clrMapOvr>
    <a:overrideClrMapping bg1="lt1" tx1="dk1" bg2="lt2" tx2="dk2" accent1="accent1" accent2="accent2" accent3="accent3" accent4="accent4" accent5="accent5" accent6="accent6" hlink="hlink" folHlink="folHlink"/>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28362763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114435992"/>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3" Type="http://schemas.openxmlformats.org/officeDocument/2006/relationships/slideLayout" Target="../slideLayouts/slideLayout9.xml"/><Relationship Id="rId7" Type="http://schemas.openxmlformats.org/officeDocument/2006/relationships/slideLayout" Target="../slideLayouts/slideLayout13.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10" Type="http://schemas.openxmlformats.org/officeDocument/2006/relationships/theme" Target="../theme/theme2.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3.xml"/><Relationship Id="rId3" Type="http://schemas.openxmlformats.org/officeDocument/2006/relationships/slideLayout" Target="../slideLayouts/slideLayout18.xml"/><Relationship Id="rId7" Type="http://schemas.openxmlformats.org/officeDocument/2006/relationships/slideLayout" Target="../slideLayouts/slideLayout22.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5" Type="http://schemas.openxmlformats.org/officeDocument/2006/relationships/slideLayout" Target="../slideLayouts/slideLayout20.xml"/><Relationship Id="rId4" Type="http://schemas.openxmlformats.org/officeDocument/2006/relationships/slideLayout" Target="../slideLayouts/slideLayout19.xml"/><Relationship Id="rId9"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994497186"/>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1215356650"/>
      </p:ext>
    </p:extLst>
  </p:cSld>
  <p:clrMap bg1="lt1" tx1="dk1" bg2="lt2" tx2="dk2" accent1="accent1" accent2="accent2" accent3="accent3" accent4="accent4" accent5="accent5" accent6="accent6" hlink="hlink" folHlink="folHlink"/>
  <p:sldLayoutIdLst>
    <p:sldLayoutId id="2147483678" r:id="rId1"/>
    <p:sldLayoutId id="2147483679" r:id="rId2"/>
    <p:sldLayoutId id="2147483680" r:id="rId3"/>
    <p:sldLayoutId id="2147483681" r:id="rId4"/>
    <p:sldLayoutId id="2147483682" r:id="rId5"/>
    <p:sldLayoutId id="2147483683" r:id="rId6"/>
    <p:sldLayoutId id="2147483684" r:id="rId7"/>
    <p:sldLayoutId id="2147483685"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7.xml"/><Relationship Id="rId1" Type="http://schemas.openxmlformats.org/officeDocument/2006/relationships/slideLayout" Target="../slideLayouts/slideLayout13.xml"/><Relationship Id="rId5" Type="http://schemas.openxmlformats.org/officeDocument/2006/relationships/image" Target="../media/image15.png"/><Relationship Id="rId4" Type="http://schemas.openxmlformats.org/officeDocument/2006/relationships/image" Target="../media/image14.png"/></Relationships>
</file>

<file path=ppt/slides/_rels/slide1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8.xml"/><Relationship Id="rId7" Type="http://schemas.openxmlformats.org/officeDocument/2006/relationships/image" Target="../media/image10.png"/><Relationship Id="rId2" Type="http://schemas.openxmlformats.org/officeDocument/2006/relationships/slideLayout" Target="../slideLayouts/slideLayout13.xml"/><Relationship Id="rId1" Type="http://schemas.openxmlformats.org/officeDocument/2006/relationships/tags" Target="../tags/tag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_rels/slide13.xml.rels><?xml version="1.0" encoding="UTF-8" standalone="yes"?>
<Relationships xmlns="http://schemas.openxmlformats.org/package/2006/relationships"><Relationship Id="rId8" Type="http://schemas.openxmlformats.org/officeDocument/2006/relationships/image" Target="../media/image21.png"/><Relationship Id="rId3" Type="http://schemas.openxmlformats.org/officeDocument/2006/relationships/image" Target="../media/image16.png"/><Relationship Id="rId7"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19.png"/><Relationship Id="rId5" Type="http://schemas.openxmlformats.org/officeDocument/2006/relationships/image" Target="../media/image18.png"/><Relationship Id="rId10" Type="http://schemas.openxmlformats.org/officeDocument/2006/relationships/image" Target="../media/image23.png"/><Relationship Id="rId4" Type="http://schemas.openxmlformats.org/officeDocument/2006/relationships/image" Target="../media/image17.png"/><Relationship Id="rId9" Type="http://schemas.openxmlformats.org/officeDocument/2006/relationships/image" Target="../media/image22.png"/></Relationships>
</file>

<file path=ppt/slides/_rels/slide14.xml.rels><?xml version="1.0" encoding="UTF-8" standalone="yes"?>
<Relationships xmlns="http://schemas.openxmlformats.org/package/2006/relationships"><Relationship Id="rId8" Type="http://schemas.openxmlformats.org/officeDocument/2006/relationships/image" Target="../media/image29.png"/><Relationship Id="rId3" Type="http://schemas.openxmlformats.org/officeDocument/2006/relationships/image" Target="../media/image24.png"/><Relationship Id="rId7" Type="http://schemas.openxmlformats.org/officeDocument/2006/relationships/image" Target="../media/image28.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27.png"/><Relationship Id="rId5" Type="http://schemas.openxmlformats.org/officeDocument/2006/relationships/image" Target="../media/image26.png"/><Relationship Id="rId4" Type="http://schemas.openxmlformats.org/officeDocument/2006/relationships/image" Target="../media/image25.png"/></Relationships>
</file>

<file path=ppt/slides/_rels/slide15.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1.xml"/><Relationship Id="rId1" Type="http://schemas.openxmlformats.org/officeDocument/2006/relationships/slideLayout" Target="../slideLayouts/slideLayout13.xml"/><Relationship Id="rId4" Type="http://schemas.openxmlformats.org/officeDocument/2006/relationships/image" Target="../media/image31.png"/></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3.xml"/><Relationship Id="rId1" Type="http://schemas.openxmlformats.org/officeDocument/2006/relationships/tags" Target="../tags/tag4.xml"/><Relationship Id="rId5" Type="http://schemas.openxmlformats.org/officeDocument/2006/relationships/image" Target="../media/image33.png"/><Relationship Id="rId4" Type="http://schemas.openxmlformats.org/officeDocument/2006/relationships/image" Target="../media/image32.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3.xml"/><Relationship Id="rId1" Type="http://schemas.openxmlformats.org/officeDocument/2006/relationships/tags" Target="../tags/tag5.xml"/><Relationship Id="rId5" Type="http://schemas.openxmlformats.org/officeDocument/2006/relationships/image" Target="../media/image33.png"/><Relationship Id="rId4" Type="http://schemas.openxmlformats.org/officeDocument/2006/relationships/image" Target="../media/image3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3.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resources/52479" TargetMode="External"/><Relationship Id="rId2" Type="http://schemas.openxmlformats.org/officeDocument/2006/relationships/notesSlide" Target="../notesSlides/notesSlide1.xml"/><Relationship Id="rId1" Type="http://schemas.openxmlformats.org/officeDocument/2006/relationships/slideLayout" Target="../slideLayouts/slideLayout6.xml"/><Relationship Id="rId5" Type="http://schemas.openxmlformats.org/officeDocument/2006/relationships/hyperlink" Target="https://www.ncetm.org.uk/classroom-resources/primm-1-22-composition-and-calculation-1-000-and-four-digit-numbers/" TargetMode="External"/><Relationship Id="rId4" Type="http://schemas.openxmlformats.org/officeDocument/2006/relationships/image" Target="../media/image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3.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notesSlide" Target="../notesSlides/notesSlide5.xml"/><Relationship Id="rId7" Type="http://schemas.openxmlformats.org/officeDocument/2006/relationships/image" Target="../media/image10.png"/><Relationship Id="rId2" Type="http://schemas.openxmlformats.org/officeDocument/2006/relationships/slideLayout" Target="../slideLayouts/slideLayout13.xml"/><Relationship Id="rId1" Type="http://schemas.openxmlformats.org/officeDocument/2006/relationships/tags" Target="../tags/tag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pPr>
              <a:buClrTx/>
              <a:buFontTx/>
              <a:buNone/>
            </a:pPr>
            <a:r>
              <a:rPr lang="en-GB" dirty="0"/>
              <a:t>Scaling number facts by 100</a:t>
            </a:r>
            <a:endParaRPr lang="en-GB" kern="0" dirty="0"/>
          </a:p>
        </p:txBody>
      </p:sp>
      <p:sp>
        <p:nvSpPr>
          <p:cNvPr id="2" name="Text Placeholder 1">
            <a:extLst>
              <a:ext uri="{FF2B5EF4-FFF2-40B4-BE49-F238E27FC236}">
                <a16:creationId xmlns:a16="http://schemas.microsoft.com/office/drawing/2014/main" id="{5B89B450-2215-4899-870C-78A2CC184DFC}"/>
              </a:ext>
            </a:extLst>
          </p:cNvPr>
          <p:cNvSpPr>
            <a:spLocks noGrp="1"/>
          </p:cNvSpPr>
          <p:nvPr>
            <p:ph type="body" sz="quarter" idx="12"/>
          </p:nvPr>
        </p:nvSpPr>
        <p:spPr/>
        <p:txBody>
          <a:bodyPr/>
          <a:lstStyle/>
          <a:p>
            <a:r>
              <a:rPr lang="en-GB" dirty="0"/>
              <a:t>4NF-3</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F2D5EE58-ECD5-4DEF-A266-F0C6C5E18350}"/>
              </a:ext>
            </a:extLst>
          </p:cNvPr>
          <p:cNvSpPr>
            <a:spLocks noGrp="1"/>
          </p:cNvSpPr>
          <p:nvPr>
            <p:ph type="title"/>
          </p:nvPr>
        </p:nvSpPr>
        <p:spPr/>
        <p:txBody>
          <a:bodyPr/>
          <a:lstStyle/>
          <a:p>
            <a:r>
              <a:rPr lang="en-GB" dirty="0"/>
              <a:t>4NF-3 Scaling number facts by 100</a:t>
            </a:r>
          </a:p>
        </p:txBody>
      </p:sp>
      <p:pic>
        <p:nvPicPr>
          <p:cNvPr id="5" name="Picture 4" descr="A picture containing object, indoor, sky&#10;&#10;Description generated with high confidence">
            <a:extLst>
              <a:ext uri="{FF2B5EF4-FFF2-40B4-BE49-F238E27FC236}">
                <a16:creationId xmlns:a16="http://schemas.microsoft.com/office/drawing/2014/main" id="{ABBC29F0-3F4C-4C00-8A97-EF1055F322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126309" y="2155549"/>
            <a:ext cx="7907446" cy="1620063"/>
          </a:xfrm>
          <a:prstGeom prst="rect">
            <a:avLst/>
          </a:prstGeom>
        </p:spPr>
      </p:pic>
      <p:sp>
        <p:nvSpPr>
          <p:cNvPr id="12" name="TextBox 11">
            <a:extLst>
              <a:ext uri="{FF2B5EF4-FFF2-40B4-BE49-F238E27FC236}">
                <a16:creationId xmlns:a16="http://schemas.microsoft.com/office/drawing/2014/main" id="{B88D50A1-CBFE-424A-8856-FC350DC93B08}"/>
              </a:ext>
            </a:extLst>
          </p:cNvPr>
          <p:cNvSpPr txBox="1"/>
          <p:nvPr/>
        </p:nvSpPr>
        <p:spPr bwMode="auto">
          <a:xfrm>
            <a:off x="4826698" y="1118316"/>
            <a:ext cx="144142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600 + 500</a:t>
            </a:r>
          </a:p>
        </p:txBody>
      </p:sp>
      <p:sp>
        <p:nvSpPr>
          <p:cNvPr id="6" name="Rectangle 5">
            <a:extLst>
              <a:ext uri="{FF2B5EF4-FFF2-40B4-BE49-F238E27FC236}">
                <a16:creationId xmlns:a16="http://schemas.microsoft.com/office/drawing/2014/main" id="{3757F6D1-0306-4C1A-99D5-04A24695953A}"/>
              </a:ext>
            </a:extLst>
          </p:cNvPr>
          <p:cNvSpPr/>
          <p:nvPr/>
        </p:nvSpPr>
        <p:spPr bwMode="auto">
          <a:xfrm>
            <a:off x="2126310" y="2446035"/>
            <a:ext cx="6102563" cy="73798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Rectangle 13">
            <a:extLst>
              <a:ext uri="{FF2B5EF4-FFF2-40B4-BE49-F238E27FC236}">
                <a16:creationId xmlns:a16="http://schemas.microsoft.com/office/drawing/2014/main" id="{3E6A99B3-404F-448F-8935-BCCD9DC55957}"/>
              </a:ext>
            </a:extLst>
          </p:cNvPr>
          <p:cNvSpPr/>
          <p:nvPr/>
        </p:nvSpPr>
        <p:spPr bwMode="auto">
          <a:xfrm>
            <a:off x="2126310" y="1766236"/>
            <a:ext cx="6102563" cy="73798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6" name="Rectangle 15">
            <a:extLst>
              <a:ext uri="{FF2B5EF4-FFF2-40B4-BE49-F238E27FC236}">
                <a16:creationId xmlns:a16="http://schemas.microsoft.com/office/drawing/2014/main" id="{E4F2E321-2F96-4529-A9EC-D220FB6500C3}"/>
              </a:ext>
            </a:extLst>
          </p:cNvPr>
          <p:cNvSpPr/>
          <p:nvPr/>
        </p:nvSpPr>
        <p:spPr bwMode="auto">
          <a:xfrm>
            <a:off x="8228873" y="2446035"/>
            <a:ext cx="1804882" cy="73798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7" name="Rectangle 16">
            <a:extLst>
              <a:ext uri="{FF2B5EF4-FFF2-40B4-BE49-F238E27FC236}">
                <a16:creationId xmlns:a16="http://schemas.microsoft.com/office/drawing/2014/main" id="{5EFE6429-5575-4A72-AB9D-03FD1A8443DB}"/>
              </a:ext>
            </a:extLst>
          </p:cNvPr>
          <p:cNvSpPr/>
          <p:nvPr/>
        </p:nvSpPr>
        <p:spPr bwMode="auto">
          <a:xfrm>
            <a:off x="8352398" y="1760087"/>
            <a:ext cx="1804882" cy="73798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1" name="Rectangle 20">
            <a:extLst>
              <a:ext uri="{FF2B5EF4-FFF2-40B4-BE49-F238E27FC236}">
                <a16:creationId xmlns:a16="http://schemas.microsoft.com/office/drawing/2014/main" id="{F23825C4-095C-4174-9DAF-FD005B0B86D9}"/>
              </a:ext>
            </a:extLst>
          </p:cNvPr>
          <p:cNvSpPr/>
          <p:nvPr/>
        </p:nvSpPr>
        <p:spPr bwMode="auto">
          <a:xfrm>
            <a:off x="7846998" y="3481282"/>
            <a:ext cx="1117330" cy="84342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 name="Rectangle 21">
            <a:extLst>
              <a:ext uri="{FF2B5EF4-FFF2-40B4-BE49-F238E27FC236}">
                <a16:creationId xmlns:a16="http://schemas.microsoft.com/office/drawing/2014/main" id="{A33EEE0F-120C-4F17-89D0-E1F10D6856C1}"/>
              </a:ext>
            </a:extLst>
          </p:cNvPr>
          <p:cNvSpPr/>
          <p:nvPr/>
        </p:nvSpPr>
        <p:spPr bwMode="auto">
          <a:xfrm>
            <a:off x="8948361" y="3484865"/>
            <a:ext cx="1117330" cy="843424"/>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4" name="TextBox 23">
            <a:extLst>
              <a:ext uri="{FF2B5EF4-FFF2-40B4-BE49-F238E27FC236}">
                <a16:creationId xmlns:a16="http://schemas.microsoft.com/office/drawing/2014/main" id="{66E1DD7D-9601-4226-A0D4-9C029E44ED8A}"/>
              </a:ext>
            </a:extLst>
          </p:cNvPr>
          <p:cNvSpPr txBox="1"/>
          <p:nvPr/>
        </p:nvSpPr>
        <p:spPr bwMode="auto">
          <a:xfrm>
            <a:off x="6268118" y="1115418"/>
            <a:ext cx="11256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1,100</a:t>
            </a:r>
          </a:p>
        </p:txBody>
      </p:sp>
      <p:sp>
        <p:nvSpPr>
          <p:cNvPr id="7" name="Content Placeholder 2">
            <a:extLst>
              <a:ext uri="{FF2B5EF4-FFF2-40B4-BE49-F238E27FC236}">
                <a16:creationId xmlns:a16="http://schemas.microsoft.com/office/drawing/2014/main" id="{F212F8A7-F749-4145-A094-6EC7EA160E82}"/>
              </a:ext>
            </a:extLst>
          </p:cNvPr>
          <p:cNvSpPr txBox="1">
            <a:spLocks/>
          </p:cNvSpPr>
          <p:nvPr/>
        </p:nvSpPr>
        <p:spPr>
          <a:xfrm>
            <a:off x="395289" y="3902994"/>
            <a:ext cx="9937432" cy="1669708"/>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jump on 500 from 600 using the number line. Think about where might be useful to jump first. Think about your place value knowledge.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jump to the next 1,000, how much have we jumped? How much more do we need to jump now? What parts did you partition 500 into?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multiples of 100 bridging </a:t>
            </a:r>
            <a:r>
              <a:rPr lang="en-GB" sz="2000" dirty="0">
                <a:latin typeface="Arial"/>
              </a:rPr>
              <a:t>a </a:t>
            </a:r>
            <a:r>
              <a:rPr kumimoji="0" lang="en-GB" sz="2000" b="0" i="0" u="none" strike="noStrike" kern="1200" cap="none" spc="0" normalizeH="0" baseline="0" noProof="0" dirty="0">
                <a:ln>
                  <a:noFill/>
                </a:ln>
                <a:solidFill>
                  <a:srgbClr val="585858"/>
                </a:solidFill>
                <a:effectLst/>
                <a:uLnTx/>
                <a:uFillTx/>
                <a:latin typeface="Arial"/>
                <a:ea typeface="+mn-ea"/>
                <a:cs typeface="+mn-cs"/>
              </a:rPr>
              <a:t>1,000, then bridging a multiple of 1,000.</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9729931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xit" presetSubtype="8" fill="hold" grpId="0" nodeType="clickEffect">
                                  <p:stCondLst>
                                    <p:cond delay="0"/>
                                  </p:stCondLst>
                                  <p:childTnLst>
                                    <p:animEffect transition="out" filter="wipe(left)">
                                      <p:cBhvr>
                                        <p:cTn id="6" dur="500"/>
                                        <p:tgtEl>
                                          <p:spTgt spid="6"/>
                                        </p:tgtEl>
                                      </p:cBhvr>
                                    </p:animEffect>
                                    <p:set>
                                      <p:cBhvr>
                                        <p:cTn id="7" dur="1" fill="hold">
                                          <p:stCondLst>
                                            <p:cond delay="499"/>
                                          </p:stCondLst>
                                        </p:cTn>
                                        <p:tgtEl>
                                          <p:spTgt spid="6"/>
                                        </p:tgtEl>
                                        <p:attrNameLst>
                                          <p:attrName>style.visibility</p:attrName>
                                        </p:attrNameLst>
                                      </p:cBhvr>
                                      <p:to>
                                        <p:strVal val="hidden"/>
                                      </p:to>
                                    </p:set>
                                  </p:childTnLst>
                                </p:cTn>
                              </p:par>
                            </p:childTnLst>
                          </p:cTn>
                        </p:par>
                        <p:par>
                          <p:cTn id="8" fill="hold">
                            <p:stCondLst>
                              <p:cond delay="500"/>
                            </p:stCondLst>
                            <p:childTnLst>
                              <p:par>
                                <p:cTn id="9" presetID="10" presetClass="exit" presetSubtype="0" fill="hold" grpId="0" nodeType="afterEffect">
                                  <p:stCondLst>
                                    <p:cond delay="0"/>
                                  </p:stCondLst>
                                  <p:childTnLst>
                                    <p:animEffect transition="out" filter="fade">
                                      <p:cBhvr>
                                        <p:cTn id="10" dur="500"/>
                                        <p:tgtEl>
                                          <p:spTgt spid="14"/>
                                        </p:tgtEl>
                                      </p:cBhvr>
                                    </p:animEffect>
                                    <p:set>
                                      <p:cBhvr>
                                        <p:cTn id="11" dur="1" fill="hold">
                                          <p:stCondLst>
                                            <p:cond delay="499"/>
                                          </p:stCondLst>
                                        </p:cTn>
                                        <p:tgtEl>
                                          <p:spTgt spid="14"/>
                                        </p:tgtEl>
                                        <p:attrNameLst>
                                          <p:attrName>style.visibility</p:attrName>
                                        </p:attrNameLst>
                                      </p:cBhvr>
                                      <p:to>
                                        <p:strVal val="hidden"/>
                                      </p:to>
                                    </p:set>
                                  </p:childTnLst>
                                </p:cTn>
                              </p:par>
                            </p:childTnLst>
                          </p:cTn>
                        </p:par>
                        <p:par>
                          <p:cTn id="12" fill="hold">
                            <p:stCondLst>
                              <p:cond delay="1000"/>
                            </p:stCondLst>
                            <p:childTnLst>
                              <p:par>
                                <p:cTn id="13" presetID="10" presetClass="exit" presetSubtype="0" fill="hold" grpId="0" nodeType="afterEffect">
                                  <p:stCondLst>
                                    <p:cond delay="0"/>
                                  </p:stCondLst>
                                  <p:childTnLst>
                                    <p:animEffect transition="out" filter="fade">
                                      <p:cBhvr>
                                        <p:cTn id="14" dur="500"/>
                                        <p:tgtEl>
                                          <p:spTgt spid="21"/>
                                        </p:tgtEl>
                                      </p:cBhvr>
                                    </p:animEffect>
                                    <p:set>
                                      <p:cBhvr>
                                        <p:cTn id="15" dur="1" fill="hold">
                                          <p:stCondLst>
                                            <p:cond delay="499"/>
                                          </p:stCondLst>
                                        </p:cTn>
                                        <p:tgtEl>
                                          <p:spTgt spid="21"/>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22" presetClass="exit" presetSubtype="8" fill="hold" grpId="0" nodeType="clickEffect">
                                  <p:stCondLst>
                                    <p:cond delay="0"/>
                                  </p:stCondLst>
                                  <p:childTnLst>
                                    <p:animEffect transition="out" filter="wipe(left)">
                                      <p:cBhvr>
                                        <p:cTn id="19" dur="500"/>
                                        <p:tgtEl>
                                          <p:spTgt spid="16"/>
                                        </p:tgtEl>
                                      </p:cBhvr>
                                    </p:animEffect>
                                    <p:set>
                                      <p:cBhvr>
                                        <p:cTn id="20" dur="1" fill="hold">
                                          <p:stCondLst>
                                            <p:cond delay="499"/>
                                          </p:stCondLst>
                                        </p:cTn>
                                        <p:tgtEl>
                                          <p:spTgt spid="16"/>
                                        </p:tgtEl>
                                        <p:attrNameLst>
                                          <p:attrName>style.visibility</p:attrName>
                                        </p:attrNameLst>
                                      </p:cBhvr>
                                      <p:to>
                                        <p:strVal val="hidden"/>
                                      </p:to>
                                    </p:set>
                                  </p:childTnLst>
                                </p:cTn>
                              </p:par>
                            </p:childTnLst>
                          </p:cTn>
                        </p:par>
                        <p:par>
                          <p:cTn id="21" fill="hold">
                            <p:stCondLst>
                              <p:cond delay="500"/>
                            </p:stCondLst>
                            <p:childTnLst>
                              <p:par>
                                <p:cTn id="22" presetID="10" presetClass="exit" presetSubtype="0" fill="hold" grpId="0" nodeType="afterEffect">
                                  <p:stCondLst>
                                    <p:cond delay="0"/>
                                  </p:stCondLst>
                                  <p:childTnLst>
                                    <p:animEffect transition="out" filter="fade">
                                      <p:cBhvr>
                                        <p:cTn id="23" dur="500"/>
                                        <p:tgtEl>
                                          <p:spTgt spid="17"/>
                                        </p:tgtEl>
                                      </p:cBhvr>
                                    </p:animEffect>
                                    <p:set>
                                      <p:cBhvr>
                                        <p:cTn id="24" dur="1" fill="hold">
                                          <p:stCondLst>
                                            <p:cond delay="499"/>
                                          </p:stCondLst>
                                        </p:cTn>
                                        <p:tgtEl>
                                          <p:spTgt spid="17"/>
                                        </p:tgtEl>
                                        <p:attrNameLst>
                                          <p:attrName>style.visibility</p:attrName>
                                        </p:attrNameLst>
                                      </p:cBhvr>
                                      <p:to>
                                        <p:strVal val="hidden"/>
                                      </p:to>
                                    </p:set>
                                  </p:childTnLst>
                                </p:cTn>
                              </p:par>
                            </p:childTnLst>
                          </p:cTn>
                        </p:par>
                        <p:par>
                          <p:cTn id="25" fill="hold">
                            <p:stCondLst>
                              <p:cond delay="1000"/>
                            </p:stCondLst>
                            <p:childTnLst>
                              <p:par>
                                <p:cTn id="26" presetID="10" presetClass="exit" presetSubtype="0" fill="hold" grpId="0" nodeType="afterEffect">
                                  <p:stCondLst>
                                    <p:cond delay="0"/>
                                  </p:stCondLst>
                                  <p:childTnLst>
                                    <p:animEffect transition="out" filter="fade">
                                      <p:cBhvr>
                                        <p:cTn id="27" dur="500"/>
                                        <p:tgtEl>
                                          <p:spTgt spid="22"/>
                                        </p:tgtEl>
                                      </p:cBhvr>
                                    </p:animEffect>
                                    <p:set>
                                      <p:cBhvr>
                                        <p:cTn id="28" dur="1" fill="hold">
                                          <p:stCondLst>
                                            <p:cond delay="499"/>
                                          </p:stCondLst>
                                        </p:cTn>
                                        <p:tgtEl>
                                          <p:spTgt spid="22"/>
                                        </p:tgtEl>
                                        <p:attrNameLst>
                                          <p:attrName>style.visibility</p:attrName>
                                        </p:attrNameLst>
                                      </p:cBhvr>
                                      <p:to>
                                        <p:strVal val="hidden"/>
                                      </p:to>
                                    </p:se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24"/>
                                        </p:tgtEl>
                                        <p:attrNameLst>
                                          <p:attrName>style.visibility</p:attrName>
                                        </p:attrNameLst>
                                      </p:cBhvr>
                                      <p:to>
                                        <p:strVal val="visible"/>
                                      </p:to>
                                    </p:set>
                                    <p:animEffect transition="in" filter="fade">
                                      <p:cBhvr>
                                        <p:cTn id="33" dur="50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animBg="1"/>
      <p:bldP spid="14" grpId="0" animBg="1"/>
      <p:bldP spid="16" grpId="0" animBg="1"/>
      <p:bldP spid="17" grpId="0" animBg="1"/>
      <p:bldP spid="21" grpId="0" animBg="1"/>
      <p:bldP spid="22" grpId="0" animBg="1"/>
      <p:bldP spid="24"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34CE4C9B-5617-44EE-819A-738F57F7BEFD}"/>
              </a:ext>
            </a:extLst>
          </p:cNvPr>
          <p:cNvSpPr txBox="1">
            <a:spLocks/>
          </p:cNvSpPr>
          <p:nvPr/>
        </p:nvSpPr>
        <p:spPr>
          <a:xfrm>
            <a:off x="6936089" y="1070884"/>
            <a:ext cx="4711423"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same about these part-part-whole models? What is different?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using similar numbers bridging 10. Ask pupils to draw the corresponding part-part-whole models to bridge 1,000 by adding multiples of 100.</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3" name="Title 2">
            <a:extLst>
              <a:ext uri="{FF2B5EF4-FFF2-40B4-BE49-F238E27FC236}">
                <a16:creationId xmlns:a16="http://schemas.microsoft.com/office/drawing/2014/main" id="{A168EBFC-5BED-4921-BCA4-4CE3519479AC}"/>
              </a:ext>
            </a:extLst>
          </p:cNvPr>
          <p:cNvSpPr>
            <a:spLocks noGrp="1"/>
          </p:cNvSpPr>
          <p:nvPr>
            <p:ph type="title"/>
          </p:nvPr>
        </p:nvSpPr>
        <p:spPr/>
        <p:txBody>
          <a:bodyPr/>
          <a:lstStyle/>
          <a:p>
            <a:r>
              <a:rPr lang="en-GB" dirty="0"/>
              <a:t>4NF-3 Scaling number facts by 100</a:t>
            </a:r>
          </a:p>
        </p:txBody>
      </p:sp>
      <p:pic>
        <p:nvPicPr>
          <p:cNvPr id="4" name="Picture 3">
            <a:extLst>
              <a:ext uri="{FF2B5EF4-FFF2-40B4-BE49-F238E27FC236}">
                <a16:creationId xmlns:a16="http://schemas.microsoft.com/office/drawing/2014/main" id="{4F40AC31-2174-4FCF-82B4-E62FCA408CE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594008" y="2305207"/>
            <a:ext cx="1845280" cy="1816188"/>
          </a:xfrm>
          <a:prstGeom prst="rect">
            <a:avLst/>
          </a:prstGeom>
        </p:spPr>
      </p:pic>
      <p:pic>
        <p:nvPicPr>
          <p:cNvPr id="13" name="Picture 12">
            <a:extLst>
              <a:ext uri="{FF2B5EF4-FFF2-40B4-BE49-F238E27FC236}">
                <a16:creationId xmlns:a16="http://schemas.microsoft.com/office/drawing/2014/main" id="{B656826E-B27F-4DED-8D6B-81A0243B324F}"/>
              </a:ext>
            </a:extLst>
          </p:cNvPr>
          <p:cNvPicPr>
            <a:picLocks noChangeAspect="1"/>
          </p:cNvPicPr>
          <p:nvPr/>
        </p:nvPicPr>
        <p:blipFill rotWithShape="1">
          <a:blip r:embed="rId4">
            <a:extLst>
              <a:ext uri="{28A0092B-C50C-407E-A947-70E740481C1C}">
                <a14:useLocalDpi xmlns:a14="http://schemas.microsoft.com/office/drawing/2010/main" val="0"/>
              </a:ext>
            </a:extLst>
          </a:blip>
          <a:srcRect/>
          <a:stretch/>
        </p:blipFill>
        <p:spPr>
          <a:xfrm>
            <a:off x="2892259" y="2305207"/>
            <a:ext cx="1845280" cy="1816188"/>
          </a:xfrm>
          <a:prstGeom prst="rect">
            <a:avLst/>
          </a:prstGeom>
        </p:spPr>
      </p:pic>
      <p:pic>
        <p:nvPicPr>
          <p:cNvPr id="15" name="Picture 14">
            <a:extLst>
              <a:ext uri="{FF2B5EF4-FFF2-40B4-BE49-F238E27FC236}">
                <a16:creationId xmlns:a16="http://schemas.microsoft.com/office/drawing/2014/main" id="{BB62AA88-DDE8-4BE6-BD15-42BDE84F638D}"/>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5090811" y="2301643"/>
            <a:ext cx="1845280" cy="1819752"/>
          </a:xfrm>
          <a:prstGeom prst="rect">
            <a:avLst/>
          </a:prstGeom>
        </p:spPr>
      </p:pic>
      <p:sp>
        <p:nvSpPr>
          <p:cNvPr id="8" name="Rectangle 7">
            <a:extLst>
              <a:ext uri="{FF2B5EF4-FFF2-40B4-BE49-F238E27FC236}">
                <a16:creationId xmlns:a16="http://schemas.microsoft.com/office/drawing/2014/main" id="{872EE1B3-798D-495C-9118-3BDF3CD33626}"/>
              </a:ext>
            </a:extLst>
          </p:cNvPr>
          <p:cNvSpPr/>
          <p:nvPr/>
        </p:nvSpPr>
        <p:spPr bwMode="auto">
          <a:xfrm>
            <a:off x="2892259" y="4338712"/>
            <a:ext cx="154379" cy="37097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8" name="Rectangle 17">
            <a:extLst>
              <a:ext uri="{FF2B5EF4-FFF2-40B4-BE49-F238E27FC236}">
                <a16:creationId xmlns:a16="http://schemas.microsoft.com/office/drawing/2014/main" id="{F9AC5B43-B819-48D3-8A75-498C0661989B}"/>
              </a:ext>
            </a:extLst>
          </p:cNvPr>
          <p:cNvSpPr/>
          <p:nvPr/>
        </p:nvSpPr>
        <p:spPr bwMode="auto">
          <a:xfrm>
            <a:off x="6013451" y="4407435"/>
            <a:ext cx="154379" cy="370979"/>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 name="Rectangle 4">
            <a:extLst>
              <a:ext uri="{FF2B5EF4-FFF2-40B4-BE49-F238E27FC236}">
                <a16:creationId xmlns:a16="http://schemas.microsoft.com/office/drawing/2014/main" id="{57EA2197-16BC-42F8-8CB0-EEF0CB26759B}"/>
              </a:ext>
            </a:extLst>
          </p:cNvPr>
          <p:cNvSpPr/>
          <p:nvPr/>
        </p:nvSpPr>
        <p:spPr bwMode="auto">
          <a:xfrm>
            <a:off x="1347893" y="3942080"/>
            <a:ext cx="277707" cy="2844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0" name="Rectangle 9">
            <a:extLst>
              <a:ext uri="{FF2B5EF4-FFF2-40B4-BE49-F238E27FC236}">
                <a16:creationId xmlns:a16="http://schemas.microsoft.com/office/drawing/2014/main" id="{621617E4-31AC-4C35-8A2E-93CD06F0EC99}"/>
              </a:ext>
            </a:extLst>
          </p:cNvPr>
          <p:cNvSpPr/>
          <p:nvPr/>
        </p:nvSpPr>
        <p:spPr bwMode="auto">
          <a:xfrm>
            <a:off x="3755333" y="3942080"/>
            <a:ext cx="277707" cy="2844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Rectangle 10">
            <a:extLst>
              <a:ext uri="{FF2B5EF4-FFF2-40B4-BE49-F238E27FC236}">
                <a16:creationId xmlns:a16="http://schemas.microsoft.com/office/drawing/2014/main" id="{93EEF3C8-F121-45BA-B25D-DBCC6FE80AF4}"/>
              </a:ext>
            </a:extLst>
          </p:cNvPr>
          <p:cNvSpPr/>
          <p:nvPr/>
        </p:nvSpPr>
        <p:spPr bwMode="auto">
          <a:xfrm>
            <a:off x="5874597" y="3942080"/>
            <a:ext cx="277707" cy="28448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 name="TextBox 19">
            <a:extLst>
              <a:ext uri="{FF2B5EF4-FFF2-40B4-BE49-F238E27FC236}">
                <a16:creationId xmlns:a16="http://schemas.microsoft.com/office/drawing/2014/main" id="{8E7CA3B5-8474-43E8-A369-CAB22BE80F28}"/>
              </a:ext>
            </a:extLst>
          </p:cNvPr>
          <p:cNvSpPr txBox="1"/>
          <p:nvPr/>
        </p:nvSpPr>
        <p:spPr>
          <a:xfrm>
            <a:off x="7070766" y="4407435"/>
            <a:ext cx="4457949" cy="1323439"/>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We know there are ten hundreds in one thousand, so 5 hundred plus 6 hundred is equal to 11 hundred is equal to 1 thousand 1 hundred.</a:t>
            </a:r>
          </a:p>
        </p:txBody>
      </p:sp>
    </p:spTree>
    <p:extLst>
      <p:ext uri="{BB962C8B-B14F-4D97-AF65-F5344CB8AC3E}">
        <p14:creationId xmlns:p14="http://schemas.microsoft.com/office/powerpoint/2010/main" val="28696515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5"/>
                                        </p:tgtEl>
                                        <p:attrNameLst>
                                          <p:attrName>style.visibility</p:attrName>
                                        </p:attrNameLst>
                                      </p:cBhvr>
                                      <p:to>
                                        <p:strVal val="visible"/>
                                      </p:to>
                                    </p:set>
                                    <p:animEffect transition="in" filter="fade">
                                      <p:cBhvr>
                                        <p:cTn id="12"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BBCBC-FE93-413E-A817-DBF64E71CD6E}"/>
              </a:ext>
            </a:extLst>
          </p:cNvPr>
          <p:cNvSpPr>
            <a:spLocks noGrp="1"/>
          </p:cNvSpPr>
          <p:nvPr>
            <p:ph type="title"/>
          </p:nvPr>
        </p:nvSpPr>
        <p:spPr/>
        <p:txBody>
          <a:bodyPr/>
          <a:lstStyle/>
          <a:p>
            <a:r>
              <a:rPr lang="en-GB" dirty="0"/>
              <a:t>4NF-3 Scaling number facts by 100</a:t>
            </a:r>
          </a:p>
        </p:txBody>
      </p:sp>
      <p:grpSp>
        <p:nvGrpSpPr>
          <p:cNvPr id="6" name="Group 5">
            <a:extLst>
              <a:ext uri="{FF2B5EF4-FFF2-40B4-BE49-F238E27FC236}">
                <a16:creationId xmlns:a16="http://schemas.microsoft.com/office/drawing/2014/main" id="{A2C0F8F5-CE20-4A67-8983-C2B031DBCE72}"/>
              </a:ext>
            </a:extLst>
          </p:cNvPr>
          <p:cNvGrpSpPr/>
          <p:nvPr/>
        </p:nvGrpSpPr>
        <p:grpSpPr>
          <a:xfrm>
            <a:off x="1817865" y="1549989"/>
            <a:ext cx="2995728" cy="3150001"/>
            <a:chOff x="2771799" y="1484313"/>
            <a:chExt cx="2995728" cy="3150001"/>
          </a:xfrm>
        </p:grpSpPr>
        <p:pic>
          <p:nvPicPr>
            <p:cNvPr id="4" name="Picture 3" descr="A picture containing sitting, indoor, window, looking&#10;&#10;Description automatically generated">
              <a:extLst>
                <a:ext uri="{FF2B5EF4-FFF2-40B4-BE49-F238E27FC236}">
                  <a16:creationId xmlns:a16="http://schemas.microsoft.com/office/drawing/2014/main" id="{4498BE7B-7E1E-4065-A235-DB4C754443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0282" y="2425830"/>
              <a:ext cx="3150000" cy="1266965"/>
            </a:xfrm>
            <a:prstGeom prst="rect">
              <a:avLst/>
            </a:prstGeom>
          </p:spPr>
        </p:pic>
        <p:pic>
          <p:nvPicPr>
            <p:cNvPr id="5" name="Picture 4" descr="A picture containing sitting, indoor, window, looking&#10;&#10;Description automatically generated">
              <a:extLst>
                <a:ext uri="{FF2B5EF4-FFF2-40B4-BE49-F238E27FC236}">
                  <a16:creationId xmlns:a16="http://schemas.microsoft.com/office/drawing/2014/main" id="{103FEE74-0152-4073-8926-3318DA2126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59045" y="2425831"/>
              <a:ext cx="3150000" cy="1266965"/>
            </a:xfrm>
            <a:prstGeom prst="rect">
              <a:avLst/>
            </a:prstGeom>
          </p:spPr>
        </p:pic>
      </p:grpSp>
      <p:pic>
        <p:nvPicPr>
          <p:cNvPr id="10" name="Picture 9">
            <a:extLst>
              <a:ext uri="{FF2B5EF4-FFF2-40B4-BE49-F238E27FC236}">
                <a16:creationId xmlns:a16="http://schemas.microsoft.com/office/drawing/2014/main" id="{C4F50D99-A4DE-4F20-B0BD-B87450CFDAD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1595675"/>
            <a:ext cx="550800" cy="550800"/>
          </a:xfrm>
          <a:prstGeom prst="rect">
            <a:avLst/>
          </a:prstGeom>
        </p:spPr>
      </p:pic>
      <p:pic>
        <p:nvPicPr>
          <p:cNvPr id="15" name="Picture 14">
            <a:extLst>
              <a:ext uri="{FF2B5EF4-FFF2-40B4-BE49-F238E27FC236}">
                <a16:creationId xmlns:a16="http://schemas.microsoft.com/office/drawing/2014/main" id="{D6D4A821-3DEE-4A23-8164-1ABC3EA35EE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1595675"/>
            <a:ext cx="550800" cy="550800"/>
          </a:xfrm>
          <a:prstGeom prst="rect">
            <a:avLst/>
          </a:prstGeom>
        </p:spPr>
      </p:pic>
      <p:pic>
        <p:nvPicPr>
          <p:cNvPr id="16" name="Picture 15">
            <a:extLst>
              <a:ext uri="{FF2B5EF4-FFF2-40B4-BE49-F238E27FC236}">
                <a16:creationId xmlns:a16="http://schemas.microsoft.com/office/drawing/2014/main" id="{03C758AE-98C2-483C-BAD8-9CF09ADCFEC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2225675"/>
            <a:ext cx="550800" cy="550800"/>
          </a:xfrm>
          <a:prstGeom prst="rect">
            <a:avLst/>
          </a:prstGeom>
        </p:spPr>
      </p:pic>
      <p:pic>
        <p:nvPicPr>
          <p:cNvPr id="17" name="Picture 16">
            <a:extLst>
              <a:ext uri="{FF2B5EF4-FFF2-40B4-BE49-F238E27FC236}">
                <a16:creationId xmlns:a16="http://schemas.microsoft.com/office/drawing/2014/main" id="{3D30915A-139B-46DD-BDF2-53A6635811B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2225675"/>
            <a:ext cx="550800" cy="550800"/>
          </a:xfrm>
          <a:prstGeom prst="rect">
            <a:avLst/>
          </a:prstGeom>
        </p:spPr>
      </p:pic>
      <p:pic>
        <p:nvPicPr>
          <p:cNvPr id="18" name="Picture 17">
            <a:extLst>
              <a:ext uri="{FF2B5EF4-FFF2-40B4-BE49-F238E27FC236}">
                <a16:creationId xmlns:a16="http://schemas.microsoft.com/office/drawing/2014/main" id="{06B87810-1D41-41C0-9AED-22E6CD1D8DE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65574" y="2849434"/>
            <a:ext cx="550800" cy="550800"/>
          </a:xfrm>
          <a:prstGeom prst="rect">
            <a:avLst/>
          </a:prstGeom>
        </p:spPr>
      </p:pic>
      <p:pic>
        <p:nvPicPr>
          <p:cNvPr id="20" name="Picture 19">
            <a:extLst>
              <a:ext uri="{FF2B5EF4-FFF2-40B4-BE49-F238E27FC236}">
                <a16:creationId xmlns:a16="http://schemas.microsoft.com/office/drawing/2014/main" id="{01C412BB-1EDA-4CCC-8785-A3C384E3FA3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74536" y="3473933"/>
            <a:ext cx="550800" cy="550800"/>
          </a:xfrm>
          <a:prstGeom prst="rect">
            <a:avLst/>
          </a:prstGeom>
        </p:spPr>
      </p:pic>
      <p:pic>
        <p:nvPicPr>
          <p:cNvPr id="22" name="Picture 21">
            <a:extLst>
              <a:ext uri="{FF2B5EF4-FFF2-40B4-BE49-F238E27FC236}">
                <a16:creationId xmlns:a16="http://schemas.microsoft.com/office/drawing/2014/main" id="{71750A0A-298E-4823-B2C5-773F1964341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4097331"/>
            <a:ext cx="550800" cy="550800"/>
          </a:xfrm>
          <a:prstGeom prst="rect">
            <a:avLst/>
          </a:prstGeom>
        </p:spPr>
      </p:pic>
      <p:pic>
        <p:nvPicPr>
          <p:cNvPr id="24" name="Picture 23">
            <a:extLst>
              <a:ext uri="{FF2B5EF4-FFF2-40B4-BE49-F238E27FC236}">
                <a16:creationId xmlns:a16="http://schemas.microsoft.com/office/drawing/2014/main" id="{299C4956-0C71-4D42-88F9-4CBBAB8C65A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1596818"/>
            <a:ext cx="550800" cy="548514"/>
          </a:xfrm>
          <a:prstGeom prst="rect">
            <a:avLst/>
          </a:prstGeom>
        </p:spPr>
      </p:pic>
      <p:pic>
        <p:nvPicPr>
          <p:cNvPr id="25" name="Picture 24">
            <a:extLst>
              <a:ext uri="{FF2B5EF4-FFF2-40B4-BE49-F238E27FC236}">
                <a16:creationId xmlns:a16="http://schemas.microsoft.com/office/drawing/2014/main" id="{AC47D067-D0F1-4E6C-8A4D-0AFA645E2A4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2226818"/>
            <a:ext cx="550800" cy="548514"/>
          </a:xfrm>
          <a:prstGeom prst="rect">
            <a:avLst/>
          </a:prstGeom>
        </p:spPr>
      </p:pic>
      <p:sp>
        <p:nvSpPr>
          <p:cNvPr id="30" name="Rectangle 29">
            <a:extLst>
              <a:ext uri="{FF2B5EF4-FFF2-40B4-BE49-F238E27FC236}">
                <a16:creationId xmlns:a16="http://schemas.microsoft.com/office/drawing/2014/main" id="{2CC2BC58-4E49-4A75-8E95-7EBBD7E0F243}"/>
              </a:ext>
            </a:extLst>
          </p:cNvPr>
          <p:cNvSpPr/>
          <p:nvPr/>
        </p:nvSpPr>
        <p:spPr>
          <a:xfrm>
            <a:off x="3246644" y="4795411"/>
            <a:ext cx="1329211"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 5 = 7</a:t>
            </a:r>
          </a:p>
        </p:txBody>
      </p:sp>
      <p:sp>
        <p:nvSpPr>
          <p:cNvPr id="31" name="Rectangle 30">
            <a:extLst>
              <a:ext uri="{FF2B5EF4-FFF2-40B4-BE49-F238E27FC236}">
                <a16:creationId xmlns:a16="http://schemas.microsoft.com/office/drawing/2014/main" id="{36529D23-165F-4205-9CCE-EC20A2A8714D}"/>
              </a:ext>
            </a:extLst>
          </p:cNvPr>
          <p:cNvSpPr/>
          <p:nvPr/>
        </p:nvSpPr>
        <p:spPr>
          <a:xfrm>
            <a:off x="4105170" y="4795411"/>
            <a:ext cx="708660"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50" name="Rectangle 49">
            <a:extLst>
              <a:ext uri="{FF2B5EF4-FFF2-40B4-BE49-F238E27FC236}">
                <a16:creationId xmlns:a16="http://schemas.microsoft.com/office/drawing/2014/main" id="{D3BC439A-E026-4A6F-8EAA-AE493B1924C1}"/>
              </a:ext>
            </a:extLst>
          </p:cNvPr>
          <p:cNvSpPr/>
          <p:nvPr/>
        </p:nvSpPr>
        <p:spPr>
          <a:xfrm>
            <a:off x="776182" y="5166669"/>
            <a:ext cx="4908716"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hundreds – 5 hundreds = 7 hundred</a:t>
            </a:r>
          </a:p>
        </p:txBody>
      </p:sp>
      <p:sp>
        <p:nvSpPr>
          <p:cNvPr id="51" name="Rectangle 50">
            <a:extLst>
              <a:ext uri="{FF2B5EF4-FFF2-40B4-BE49-F238E27FC236}">
                <a16:creationId xmlns:a16="http://schemas.microsoft.com/office/drawing/2014/main" id="{E657E6E5-F090-480F-AB2E-F71C46668CCE}"/>
              </a:ext>
            </a:extLst>
          </p:cNvPr>
          <p:cNvSpPr/>
          <p:nvPr/>
        </p:nvSpPr>
        <p:spPr>
          <a:xfrm>
            <a:off x="4105170" y="5260779"/>
            <a:ext cx="1801177" cy="30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52" name="Rectangle 51">
            <a:extLst>
              <a:ext uri="{FF2B5EF4-FFF2-40B4-BE49-F238E27FC236}">
                <a16:creationId xmlns:a16="http://schemas.microsoft.com/office/drawing/2014/main" id="{FB657E29-4D74-4176-A9B3-B195A9339651}"/>
              </a:ext>
            </a:extLst>
          </p:cNvPr>
          <p:cNvSpPr/>
          <p:nvPr/>
        </p:nvSpPr>
        <p:spPr>
          <a:xfrm>
            <a:off x="2425175" y="5577606"/>
            <a:ext cx="2255746"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1,200 – </a:t>
            </a:r>
            <a:r>
              <a:rPr lang="en-GB" sz="2000" b="1" dirty="0">
                <a:solidFill>
                  <a:srgbClr val="000000"/>
                </a:solidFill>
                <a:latin typeface="Arial" panose="020B0604020202020204" pitchFamily="34" charset="0"/>
              </a:rPr>
              <a:t>5</a:t>
            </a: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00 = 700</a:t>
            </a:r>
          </a:p>
        </p:txBody>
      </p:sp>
      <p:pic>
        <p:nvPicPr>
          <p:cNvPr id="62" name="Picture 61">
            <a:extLst>
              <a:ext uri="{FF2B5EF4-FFF2-40B4-BE49-F238E27FC236}">
                <a16:creationId xmlns:a16="http://schemas.microsoft.com/office/drawing/2014/main" id="{17D2F6BD-A8D0-4F95-8187-14F5616440C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505190" y="2843933"/>
            <a:ext cx="550800" cy="548514"/>
          </a:xfrm>
          <a:prstGeom prst="rect">
            <a:avLst/>
          </a:prstGeom>
        </p:spPr>
      </p:pic>
      <p:pic>
        <p:nvPicPr>
          <p:cNvPr id="63" name="Picture 62">
            <a:extLst>
              <a:ext uri="{FF2B5EF4-FFF2-40B4-BE49-F238E27FC236}">
                <a16:creationId xmlns:a16="http://schemas.microsoft.com/office/drawing/2014/main" id="{9A03CC4F-DFDC-400B-BA6D-5285BF961266}"/>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505190" y="3473933"/>
            <a:ext cx="550800" cy="548514"/>
          </a:xfrm>
          <a:prstGeom prst="rect">
            <a:avLst/>
          </a:prstGeom>
        </p:spPr>
      </p:pic>
      <p:pic>
        <p:nvPicPr>
          <p:cNvPr id="64" name="Picture 63">
            <a:extLst>
              <a:ext uri="{FF2B5EF4-FFF2-40B4-BE49-F238E27FC236}">
                <a16:creationId xmlns:a16="http://schemas.microsoft.com/office/drawing/2014/main" id="{3AC122D6-12E0-497A-939E-7C86B8BE0D8A}"/>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2505190" y="4095096"/>
            <a:ext cx="550800" cy="548514"/>
          </a:xfrm>
          <a:prstGeom prst="rect">
            <a:avLst/>
          </a:prstGeom>
        </p:spPr>
      </p:pic>
      <p:pic>
        <p:nvPicPr>
          <p:cNvPr id="65" name="Picture 64">
            <a:extLst>
              <a:ext uri="{FF2B5EF4-FFF2-40B4-BE49-F238E27FC236}">
                <a16:creationId xmlns:a16="http://schemas.microsoft.com/office/drawing/2014/main" id="{7EC3270E-A7A3-41DB-85BC-8176FE4A6C5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505083" y="2842736"/>
            <a:ext cx="550800" cy="550800"/>
          </a:xfrm>
          <a:prstGeom prst="rect">
            <a:avLst/>
          </a:prstGeom>
        </p:spPr>
      </p:pic>
      <p:pic>
        <p:nvPicPr>
          <p:cNvPr id="66" name="Picture 65">
            <a:extLst>
              <a:ext uri="{FF2B5EF4-FFF2-40B4-BE49-F238E27FC236}">
                <a16:creationId xmlns:a16="http://schemas.microsoft.com/office/drawing/2014/main" id="{D6AA00EA-0F44-4069-AA01-E99CED124113}"/>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503998" y="3473933"/>
            <a:ext cx="550800" cy="550800"/>
          </a:xfrm>
          <a:prstGeom prst="rect">
            <a:avLst/>
          </a:prstGeom>
        </p:spPr>
      </p:pic>
      <p:pic>
        <p:nvPicPr>
          <p:cNvPr id="67" name="Picture 66">
            <a:extLst>
              <a:ext uri="{FF2B5EF4-FFF2-40B4-BE49-F238E27FC236}">
                <a16:creationId xmlns:a16="http://schemas.microsoft.com/office/drawing/2014/main" id="{35C33082-99E1-4C23-A4F4-66947F31003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505083" y="4097331"/>
            <a:ext cx="550800" cy="550800"/>
          </a:xfrm>
          <a:prstGeom prst="rect">
            <a:avLst/>
          </a:prstGeom>
        </p:spPr>
      </p:pic>
      <p:pic>
        <p:nvPicPr>
          <p:cNvPr id="68" name="Picture 67">
            <a:extLst>
              <a:ext uri="{FF2B5EF4-FFF2-40B4-BE49-F238E27FC236}">
                <a16:creationId xmlns:a16="http://schemas.microsoft.com/office/drawing/2014/main" id="{1FD6CFC2-5534-42EE-9F44-54509A9320F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596529" y="1595675"/>
            <a:ext cx="550800" cy="550800"/>
          </a:xfrm>
          <a:prstGeom prst="rect">
            <a:avLst/>
          </a:prstGeom>
        </p:spPr>
      </p:pic>
      <p:pic>
        <p:nvPicPr>
          <p:cNvPr id="69" name="Picture 68">
            <a:extLst>
              <a:ext uri="{FF2B5EF4-FFF2-40B4-BE49-F238E27FC236}">
                <a16:creationId xmlns:a16="http://schemas.microsoft.com/office/drawing/2014/main" id="{D6975802-5786-4A18-831C-996F0A97818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596529" y="2225675"/>
            <a:ext cx="550800" cy="550800"/>
          </a:xfrm>
          <a:prstGeom prst="rect">
            <a:avLst/>
          </a:prstGeom>
        </p:spPr>
      </p:pic>
      <p:sp>
        <p:nvSpPr>
          <p:cNvPr id="49" name="Rectangle 48">
            <a:extLst>
              <a:ext uri="{FF2B5EF4-FFF2-40B4-BE49-F238E27FC236}">
                <a16:creationId xmlns:a16="http://schemas.microsoft.com/office/drawing/2014/main" id="{F6A525C1-83B3-4D51-9AD0-6CAFC6A3F44D}"/>
              </a:ext>
            </a:extLst>
          </p:cNvPr>
          <p:cNvSpPr/>
          <p:nvPr/>
        </p:nvSpPr>
        <p:spPr>
          <a:xfrm>
            <a:off x="1651210" y="1367316"/>
            <a:ext cx="3657600" cy="35214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nvGrpSpPr>
          <p:cNvPr id="32" name="Group 31">
            <a:extLst>
              <a:ext uri="{FF2B5EF4-FFF2-40B4-BE49-F238E27FC236}">
                <a16:creationId xmlns:a16="http://schemas.microsoft.com/office/drawing/2014/main" id="{F7731926-D47E-4113-A19B-EE049EDED6C5}"/>
              </a:ext>
            </a:extLst>
          </p:cNvPr>
          <p:cNvGrpSpPr/>
          <p:nvPr/>
        </p:nvGrpSpPr>
        <p:grpSpPr>
          <a:xfrm>
            <a:off x="1819072" y="1547410"/>
            <a:ext cx="2995727" cy="3152463"/>
            <a:chOff x="2771799" y="1481850"/>
            <a:chExt cx="2995727" cy="3152463"/>
          </a:xfrm>
        </p:grpSpPr>
        <p:pic>
          <p:nvPicPr>
            <p:cNvPr id="33" name="Picture 32" descr="A picture containing sitting, indoor, window, looking&#10;&#10;Description automatically generated">
              <a:extLst>
                <a:ext uri="{FF2B5EF4-FFF2-40B4-BE49-F238E27FC236}">
                  <a16:creationId xmlns:a16="http://schemas.microsoft.com/office/drawing/2014/main" id="{A1602D2A-7996-4C78-B4D1-E30D2B4E7A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0282" y="2425830"/>
              <a:ext cx="3150000" cy="1266965"/>
            </a:xfrm>
            <a:prstGeom prst="rect">
              <a:avLst/>
            </a:prstGeom>
          </p:spPr>
        </p:pic>
        <p:pic>
          <p:nvPicPr>
            <p:cNvPr id="34" name="Picture 33" descr="A picture containing sitting, indoor, window, looking&#10;&#10;Description automatically generated">
              <a:extLst>
                <a:ext uri="{FF2B5EF4-FFF2-40B4-BE49-F238E27FC236}">
                  <a16:creationId xmlns:a16="http://schemas.microsoft.com/office/drawing/2014/main" id="{2D9F06E5-257C-4D01-997C-1923CD3D9F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59044" y="2423367"/>
              <a:ext cx="3150000" cy="1266965"/>
            </a:xfrm>
            <a:prstGeom prst="rect">
              <a:avLst/>
            </a:prstGeom>
          </p:spPr>
        </p:pic>
      </p:grpSp>
      <p:pic>
        <p:nvPicPr>
          <p:cNvPr id="35" name="Picture 34">
            <a:extLst>
              <a:ext uri="{FF2B5EF4-FFF2-40B4-BE49-F238E27FC236}">
                <a16:creationId xmlns:a16="http://schemas.microsoft.com/office/drawing/2014/main" id="{FE5FE3C1-DDE8-47FE-A18D-B03E405F188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858715" y="1601554"/>
            <a:ext cx="550800" cy="548514"/>
          </a:xfrm>
          <a:prstGeom prst="rect">
            <a:avLst/>
          </a:prstGeom>
        </p:spPr>
      </p:pic>
      <p:pic>
        <p:nvPicPr>
          <p:cNvPr id="36" name="Picture 35">
            <a:extLst>
              <a:ext uri="{FF2B5EF4-FFF2-40B4-BE49-F238E27FC236}">
                <a16:creationId xmlns:a16="http://schemas.microsoft.com/office/drawing/2014/main" id="{BAA77F34-CF75-4EF8-9074-410EF928FEC3}"/>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489369" y="1601554"/>
            <a:ext cx="550800" cy="548514"/>
          </a:xfrm>
          <a:prstGeom prst="rect">
            <a:avLst/>
          </a:prstGeom>
        </p:spPr>
      </p:pic>
      <p:pic>
        <p:nvPicPr>
          <p:cNvPr id="37" name="Picture 36">
            <a:extLst>
              <a:ext uri="{FF2B5EF4-FFF2-40B4-BE49-F238E27FC236}">
                <a16:creationId xmlns:a16="http://schemas.microsoft.com/office/drawing/2014/main" id="{3FE337B1-B116-4DA0-95AD-20B8F15AB290}"/>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858715" y="2231554"/>
            <a:ext cx="550800" cy="548514"/>
          </a:xfrm>
          <a:prstGeom prst="rect">
            <a:avLst/>
          </a:prstGeom>
        </p:spPr>
      </p:pic>
      <p:pic>
        <p:nvPicPr>
          <p:cNvPr id="38" name="Picture 37">
            <a:extLst>
              <a:ext uri="{FF2B5EF4-FFF2-40B4-BE49-F238E27FC236}">
                <a16:creationId xmlns:a16="http://schemas.microsoft.com/office/drawing/2014/main" id="{219D503A-B9B7-42D6-BFCA-4091C68EA128}"/>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489369" y="2231554"/>
            <a:ext cx="550800" cy="548514"/>
          </a:xfrm>
          <a:prstGeom prst="rect">
            <a:avLst/>
          </a:prstGeom>
        </p:spPr>
      </p:pic>
      <p:pic>
        <p:nvPicPr>
          <p:cNvPr id="39" name="Picture 38">
            <a:extLst>
              <a:ext uri="{FF2B5EF4-FFF2-40B4-BE49-F238E27FC236}">
                <a16:creationId xmlns:a16="http://schemas.microsoft.com/office/drawing/2014/main" id="{97F74603-A164-48E9-BF79-BD7554418D15}"/>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858715" y="2861554"/>
            <a:ext cx="550800" cy="548514"/>
          </a:xfrm>
          <a:prstGeom prst="rect">
            <a:avLst/>
          </a:prstGeom>
        </p:spPr>
      </p:pic>
      <p:pic>
        <p:nvPicPr>
          <p:cNvPr id="41" name="Picture 40">
            <a:extLst>
              <a:ext uri="{FF2B5EF4-FFF2-40B4-BE49-F238E27FC236}">
                <a16:creationId xmlns:a16="http://schemas.microsoft.com/office/drawing/2014/main" id="{D47E9682-EBD1-420E-B051-496FFE229BDB}"/>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874375" y="3469308"/>
            <a:ext cx="550800" cy="548514"/>
          </a:xfrm>
          <a:prstGeom prst="rect">
            <a:avLst/>
          </a:prstGeom>
        </p:spPr>
      </p:pic>
      <p:pic>
        <p:nvPicPr>
          <p:cNvPr id="42" name="Picture 41">
            <a:extLst>
              <a:ext uri="{FF2B5EF4-FFF2-40B4-BE49-F238E27FC236}">
                <a16:creationId xmlns:a16="http://schemas.microsoft.com/office/drawing/2014/main" id="{CDAF4782-70D0-423C-8944-859EE90FE0E3}"/>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858715" y="4103210"/>
            <a:ext cx="550800" cy="548514"/>
          </a:xfrm>
          <a:prstGeom prst="rect">
            <a:avLst/>
          </a:prstGeom>
        </p:spPr>
      </p:pic>
      <p:grpSp>
        <p:nvGrpSpPr>
          <p:cNvPr id="3" name="Group 2">
            <a:extLst>
              <a:ext uri="{FF2B5EF4-FFF2-40B4-BE49-F238E27FC236}">
                <a16:creationId xmlns:a16="http://schemas.microsoft.com/office/drawing/2014/main" id="{4E6FE8A7-1F71-4387-A6BD-CA6DB5883800}"/>
              </a:ext>
            </a:extLst>
          </p:cNvPr>
          <p:cNvGrpSpPr/>
          <p:nvPr/>
        </p:nvGrpSpPr>
        <p:grpSpPr>
          <a:xfrm>
            <a:off x="2489795" y="1600844"/>
            <a:ext cx="1648198" cy="3049828"/>
            <a:chOff x="5703940" y="1649309"/>
            <a:chExt cx="1648198" cy="3049828"/>
          </a:xfrm>
        </p:grpSpPr>
        <p:pic>
          <p:nvPicPr>
            <p:cNvPr id="72" name="Picture 71">
              <a:extLst>
                <a:ext uri="{FF2B5EF4-FFF2-40B4-BE49-F238E27FC236}">
                  <a16:creationId xmlns:a16="http://schemas.microsoft.com/office/drawing/2014/main" id="{1AE8E34C-837C-4AD0-8BC1-C110506DAF58}"/>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6803624" y="2280529"/>
              <a:ext cx="548514" cy="548514"/>
            </a:xfrm>
            <a:prstGeom prst="rect">
              <a:avLst/>
            </a:prstGeom>
          </p:spPr>
        </p:pic>
        <p:pic>
          <p:nvPicPr>
            <p:cNvPr id="73" name="Picture 72">
              <a:extLst>
                <a:ext uri="{FF2B5EF4-FFF2-40B4-BE49-F238E27FC236}">
                  <a16:creationId xmlns:a16="http://schemas.microsoft.com/office/drawing/2014/main" id="{89896A7C-9993-43BB-8B70-F08C19E49700}"/>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6803624" y="1649309"/>
              <a:ext cx="548514" cy="548514"/>
            </a:xfrm>
            <a:prstGeom prst="rect">
              <a:avLst/>
            </a:prstGeom>
          </p:spPr>
        </p:pic>
        <p:pic>
          <p:nvPicPr>
            <p:cNvPr id="74" name="Picture 73">
              <a:extLst>
                <a:ext uri="{FF2B5EF4-FFF2-40B4-BE49-F238E27FC236}">
                  <a16:creationId xmlns:a16="http://schemas.microsoft.com/office/drawing/2014/main" id="{35E95544-14AD-46FF-BCA0-809446CA3A3E}"/>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5703940" y="3524271"/>
              <a:ext cx="548514" cy="548514"/>
            </a:xfrm>
            <a:prstGeom prst="rect">
              <a:avLst/>
            </a:prstGeom>
          </p:spPr>
        </p:pic>
        <p:pic>
          <p:nvPicPr>
            <p:cNvPr id="75" name="Picture 74">
              <a:extLst>
                <a:ext uri="{FF2B5EF4-FFF2-40B4-BE49-F238E27FC236}">
                  <a16:creationId xmlns:a16="http://schemas.microsoft.com/office/drawing/2014/main" id="{B994C4B7-FAF0-4B80-BF7A-7E438A73CBFC}"/>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5703940" y="2909796"/>
              <a:ext cx="548514" cy="548514"/>
            </a:xfrm>
            <a:prstGeom prst="rect">
              <a:avLst/>
            </a:prstGeom>
          </p:spPr>
        </p:pic>
        <p:pic>
          <p:nvPicPr>
            <p:cNvPr id="76" name="Picture 75">
              <a:extLst>
                <a:ext uri="{FF2B5EF4-FFF2-40B4-BE49-F238E27FC236}">
                  <a16:creationId xmlns:a16="http://schemas.microsoft.com/office/drawing/2014/main" id="{26D29A24-4109-4EBA-9840-EBF4DAF82FFD}"/>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5703940" y="4150623"/>
              <a:ext cx="548514" cy="548514"/>
            </a:xfrm>
            <a:prstGeom prst="rect">
              <a:avLst/>
            </a:prstGeom>
          </p:spPr>
        </p:pic>
      </p:grpSp>
      <p:grpSp>
        <p:nvGrpSpPr>
          <p:cNvPr id="7" name="Group 6">
            <a:extLst>
              <a:ext uri="{FF2B5EF4-FFF2-40B4-BE49-F238E27FC236}">
                <a16:creationId xmlns:a16="http://schemas.microsoft.com/office/drawing/2014/main" id="{8055C456-01EF-44E8-BC88-56C49DEE1FEB}"/>
              </a:ext>
            </a:extLst>
          </p:cNvPr>
          <p:cNvGrpSpPr/>
          <p:nvPr/>
        </p:nvGrpSpPr>
        <p:grpSpPr>
          <a:xfrm>
            <a:off x="2489369" y="1601554"/>
            <a:ext cx="1652770" cy="3049371"/>
            <a:chOff x="5701654" y="1649819"/>
            <a:chExt cx="1652770" cy="3049371"/>
          </a:xfrm>
        </p:grpSpPr>
        <p:pic>
          <p:nvPicPr>
            <p:cNvPr id="40" name="Picture 39">
              <a:extLst>
                <a:ext uri="{FF2B5EF4-FFF2-40B4-BE49-F238E27FC236}">
                  <a16:creationId xmlns:a16="http://schemas.microsoft.com/office/drawing/2014/main" id="{F45121F7-9D62-48A6-9576-EAC447FD4FB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5701654" y="2909819"/>
              <a:ext cx="550800" cy="548514"/>
            </a:xfrm>
            <a:prstGeom prst="rect">
              <a:avLst/>
            </a:prstGeom>
          </p:spPr>
        </p:pic>
        <p:pic>
          <p:nvPicPr>
            <p:cNvPr id="54" name="Picture 53">
              <a:extLst>
                <a:ext uri="{FF2B5EF4-FFF2-40B4-BE49-F238E27FC236}">
                  <a16:creationId xmlns:a16="http://schemas.microsoft.com/office/drawing/2014/main" id="{1AD7849F-1095-4D87-A883-C7D47620A6A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5701654" y="3520676"/>
              <a:ext cx="550800" cy="548514"/>
            </a:xfrm>
            <a:prstGeom prst="rect">
              <a:avLst/>
            </a:prstGeom>
          </p:spPr>
        </p:pic>
        <p:pic>
          <p:nvPicPr>
            <p:cNvPr id="55" name="Picture 54">
              <a:extLst>
                <a:ext uri="{FF2B5EF4-FFF2-40B4-BE49-F238E27FC236}">
                  <a16:creationId xmlns:a16="http://schemas.microsoft.com/office/drawing/2014/main" id="{33C16BC2-FE54-47FA-9920-94B9268B3DA8}"/>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5701654" y="4150676"/>
              <a:ext cx="550800" cy="548514"/>
            </a:xfrm>
            <a:prstGeom prst="rect">
              <a:avLst/>
            </a:prstGeom>
          </p:spPr>
        </p:pic>
        <p:pic>
          <p:nvPicPr>
            <p:cNvPr id="56" name="Picture 55">
              <a:extLst>
                <a:ext uri="{FF2B5EF4-FFF2-40B4-BE49-F238E27FC236}">
                  <a16:creationId xmlns:a16="http://schemas.microsoft.com/office/drawing/2014/main" id="{91D8A3B4-2EDC-4186-94DF-D137F85FC481}"/>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6803624" y="1649819"/>
              <a:ext cx="550800" cy="548514"/>
            </a:xfrm>
            <a:prstGeom prst="rect">
              <a:avLst/>
            </a:prstGeom>
          </p:spPr>
        </p:pic>
        <p:pic>
          <p:nvPicPr>
            <p:cNvPr id="57" name="Picture 56">
              <a:extLst>
                <a:ext uri="{FF2B5EF4-FFF2-40B4-BE49-F238E27FC236}">
                  <a16:creationId xmlns:a16="http://schemas.microsoft.com/office/drawing/2014/main" id="{3A620C9D-2156-4432-B254-34ED046B6A0C}"/>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6803624" y="2279819"/>
              <a:ext cx="550800" cy="548514"/>
            </a:xfrm>
            <a:prstGeom prst="rect">
              <a:avLst/>
            </a:prstGeom>
          </p:spPr>
        </p:pic>
      </p:grpSp>
      <p:sp>
        <p:nvSpPr>
          <p:cNvPr id="9" name="Content Placeholder 2">
            <a:extLst>
              <a:ext uri="{FF2B5EF4-FFF2-40B4-BE49-F238E27FC236}">
                <a16:creationId xmlns:a16="http://schemas.microsoft.com/office/drawing/2014/main" id="{CE34E87F-97A8-4382-9C43-477AC91AC5C5}"/>
              </a:ext>
            </a:extLst>
          </p:cNvPr>
          <p:cNvSpPr txBox="1">
            <a:spLocks/>
          </p:cNvSpPr>
          <p:nvPr/>
        </p:nvSpPr>
        <p:spPr>
          <a:xfrm>
            <a:off x="6167336" y="1341466"/>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Click to start the animation. Show me this representation using your tens frames and counters. How will you subtract 5? How many will you subtract first? If you subtract 2 first what are you left with? How many more do you need to subtract now?</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Lets try 120 </a:t>
            </a:r>
            <a:r>
              <a:rPr kumimoji="0" lang="en-GB" sz="2000" i="0" u="none" strike="noStrike" kern="1200" cap="none" spc="0" normalizeH="0" baseline="0" noProof="0" dirty="0">
                <a:ln>
                  <a:noFill/>
                </a:ln>
                <a:effectLst/>
                <a:uLnTx/>
                <a:uFillTx/>
                <a:latin typeface="Arial" panose="020B0604020202020204" pitchFamily="34" charset="0"/>
                <a:ea typeface="+mn-ea"/>
                <a:cs typeface="+mn-cs"/>
              </a:rPr>
              <a:t>–</a:t>
            </a: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GB" sz="2000" b="0" i="0" u="none" strike="noStrike" kern="1200" cap="none" spc="0" normalizeH="0" baseline="0" noProof="0" dirty="0">
                <a:ln>
                  <a:noFill/>
                </a:ln>
                <a:solidFill>
                  <a:srgbClr val="585858"/>
                </a:solidFill>
                <a:effectLst/>
                <a:uLnTx/>
                <a:uFillTx/>
                <a:latin typeface="Arial"/>
                <a:ea typeface="+mn-ea"/>
                <a:cs typeface="+mn-cs"/>
              </a:rPr>
              <a:t>50 now. What do you notice?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explain how you can use your knowledge of place value to solve this?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similar number pairs bridging the ten and hundred each time.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3" name="Rectangle 52">
            <a:extLst>
              <a:ext uri="{FF2B5EF4-FFF2-40B4-BE49-F238E27FC236}">
                <a16:creationId xmlns:a16="http://schemas.microsoft.com/office/drawing/2014/main" id="{898A44FA-D0CD-4C3C-95FE-B12E84466A4F}"/>
              </a:ext>
            </a:extLst>
          </p:cNvPr>
          <p:cNvSpPr/>
          <p:nvPr/>
        </p:nvSpPr>
        <p:spPr>
          <a:xfrm>
            <a:off x="4105170" y="5545407"/>
            <a:ext cx="1801177"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4242450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nodeType="clickEffect">
                                  <p:stCondLst>
                                    <p:cond delay="0"/>
                                  </p:stCondLst>
                                  <p:childTnLst>
                                    <p:animEffect transition="out" filter="fade">
                                      <p:cBhvr>
                                        <p:cTn id="6" dur="500"/>
                                        <p:tgtEl>
                                          <p:spTgt spid="69"/>
                                        </p:tgtEl>
                                      </p:cBhvr>
                                    </p:animEffect>
                                    <p:set>
                                      <p:cBhvr>
                                        <p:cTn id="7" dur="1" fill="hold">
                                          <p:stCondLst>
                                            <p:cond delay="499"/>
                                          </p:stCondLst>
                                        </p:cTn>
                                        <p:tgtEl>
                                          <p:spTgt spid="69"/>
                                        </p:tgtEl>
                                        <p:attrNameLst>
                                          <p:attrName>style.visibility</p:attrName>
                                        </p:attrNameLst>
                                      </p:cBhvr>
                                      <p:to>
                                        <p:strVal val="hidden"/>
                                      </p:to>
                                    </p:set>
                                  </p:childTnLst>
                                </p:cTn>
                              </p:par>
                              <p:par>
                                <p:cTn id="8" presetID="10" presetClass="exit" presetSubtype="0" fill="hold" nodeType="withEffect">
                                  <p:stCondLst>
                                    <p:cond delay="0"/>
                                  </p:stCondLst>
                                  <p:childTnLst>
                                    <p:animEffect transition="out" filter="fade">
                                      <p:cBhvr>
                                        <p:cTn id="9" dur="500"/>
                                        <p:tgtEl>
                                          <p:spTgt spid="68"/>
                                        </p:tgtEl>
                                      </p:cBhvr>
                                    </p:animEffect>
                                    <p:set>
                                      <p:cBhvr>
                                        <p:cTn id="10" dur="1" fill="hold">
                                          <p:stCondLst>
                                            <p:cond delay="499"/>
                                          </p:stCondLst>
                                        </p:cTn>
                                        <p:tgtEl>
                                          <p:spTgt spid="68"/>
                                        </p:tgtEl>
                                        <p:attrNameLst>
                                          <p:attrName>style.visibility</p:attrName>
                                        </p:attrNameLst>
                                      </p:cBhvr>
                                      <p:to>
                                        <p:strVal val="hidden"/>
                                      </p:to>
                                    </p:set>
                                  </p:childTnLst>
                                </p:cTn>
                              </p:par>
                              <p:par>
                                <p:cTn id="11" presetID="10" presetClass="exit" presetSubtype="0" fill="hold" nodeType="withEffect">
                                  <p:stCondLst>
                                    <p:cond delay="0"/>
                                  </p:stCondLst>
                                  <p:childTnLst>
                                    <p:animEffect transition="out" filter="fade">
                                      <p:cBhvr>
                                        <p:cTn id="12" dur="500"/>
                                        <p:tgtEl>
                                          <p:spTgt spid="67"/>
                                        </p:tgtEl>
                                      </p:cBhvr>
                                    </p:animEffect>
                                    <p:set>
                                      <p:cBhvr>
                                        <p:cTn id="13" dur="1" fill="hold">
                                          <p:stCondLst>
                                            <p:cond delay="499"/>
                                          </p:stCondLst>
                                        </p:cTn>
                                        <p:tgtEl>
                                          <p:spTgt spid="67"/>
                                        </p:tgtEl>
                                        <p:attrNameLst>
                                          <p:attrName>style.visibility</p:attrName>
                                        </p:attrNameLst>
                                      </p:cBhvr>
                                      <p:to>
                                        <p:strVal val="hidden"/>
                                      </p:to>
                                    </p:set>
                                  </p:childTnLst>
                                </p:cTn>
                              </p:par>
                              <p:par>
                                <p:cTn id="14" presetID="10" presetClass="exit" presetSubtype="0" fill="hold" nodeType="withEffect">
                                  <p:stCondLst>
                                    <p:cond delay="0"/>
                                  </p:stCondLst>
                                  <p:childTnLst>
                                    <p:animEffect transition="out" filter="fade">
                                      <p:cBhvr>
                                        <p:cTn id="15" dur="500"/>
                                        <p:tgtEl>
                                          <p:spTgt spid="66"/>
                                        </p:tgtEl>
                                      </p:cBhvr>
                                    </p:animEffect>
                                    <p:set>
                                      <p:cBhvr>
                                        <p:cTn id="16" dur="1" fill="hold">
                                          <p:stCondLst>
                                            <p:cond delay="499"/>
                                          </p:stCondLst>
                                        </p:cTn>
                                        <p:tgtEl>
                                          <p:spTgt spid="66"/>
                                        </p:tgtEl>
                                        <p:attrNameLst>
                                          <p:attrName>style.visibility</p:attrName>
                                        </p:attrNameLst>
                                      </p:cBhvr>
                                      <p:to>
                                        <p:strVal val="hidden"/>
                                      </p:to>
                                    </p:set>
                                  </p:childTnLst>
                                </p:cTn>
                              </p:par>
                              <p:par>
                                <p:cTn id="17" presetID="10" presetClass="exit" presetSubtype="0" fill="hold" nodeType="withEffect">
                                  <p:stCondLst>
                                    <p:cond delay="0"/>
                                  </p:stCondLst>
                                  <p:childTnLst>
                                    <p:animEffect transition="out" filter="fade">
                                      <p:cBhvr>
                                        <p:cTn id="18" dur="500"/>
                                        <p:tgtEl>
                                          <p:spTgt spid="65"/>
                                        </p:tgtEl>
                                      </p:cBhvr>
                                    </p:animEffect>
                                    <p:set>
                                      <p:cBhvr>
                                        <p:cTn id="19" dur="1" fill="hold">
                                          <p:stCondLst>
                                            <p:cond delay="499"/>
                                          </p:stCondLst>
                                        </p:cTn>
                                        <p:tgtEl>
                                          <p:spTgt spid="65"/>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 presetClass="exit" presetSubtype="0" fill="hold" grpId="0" nodeType="clickEffect">
                                  <p:stCondLst>
                                    <p:cond delay="0"/>
                                  </p:stCondLst>
                                  <p:childTnLst>
                                    <p:set>
                                      <p:cBhvr>
                                        <p:cTn id="23" dur="1" fill="hold">
                                          <p:stCondLst>
                                            <p:cond delay="0"/>
                                          </p:stCondLst>
                                        </p:cTn>
                                        <p:tgtEl>
                                          <p:spTgt spid="31"/>
                                        </p:tgtEl>
                                        <p:attrNameLst>
                                          <p:attrName>style.visibility</p:attrName>
                                        </p:attrNameLst>
                                      </p:cBhvr>
                                      <p:to>
                                        <p:strVal val="hidden"/>
                                      </p:to>
                                    </p:set>
                                  </p:childTnLst>
                                </p:cTn>
                              </p:par>
                            </p:childTnLst>
                          </p:cTn>
                        </p:par>
                      </p:childTnLst>
                    </p:cTn>
                  </p:par>
                  <p:par>
                    <p:cTn id="24" fill="hold">
                      <p:stCondLst>
                        <p:cond delay="indefinite"/>
                      </p:stCondLst>
                      <p:childTnLst>
                        <p:par>
                          <p:cTn id="25" fill="hold">
                            <p:stCondLst>
                              <p:cond delay="0"/>
                            </p:stCondLst>
                            <p:childTnLst>
                              <p:par>
                                <p:cTn id="26" presetID="1" presetClass="entr" presetSubtype="0" fill="hold" grpId="0" nodeType="clickEffect">
                                  <p:stCondLst>
                                    <p:cond delay="0"/>
                                  </p:stCondLst>
                                  <p:childTnLst>
                                    <p:set>
                                      <p:cBhvr>
                                        <p:cTn id="27" dur="1" fill="hold">
                                          <p:stCondLst>
                                            <p:cond delay="0"/>
                                          </p:stCondLst>
                                        </p:cTn>
                                        <p:tgtEl>
                                          <p:spTgt spid="50"/>
                                        </p:tgtEl>
                                        <p:attrNameLst>
                                          <p:attrName>style.visibility</p:attrName>
                                        </p:attrNameLst>
                                      </p:cBhvr>
                                      <p:to>
                                        <p:strVal val="visible"/>
                                      </p:to>
                                    </p:set>
                                  </p:childTnLst>
                                </p:cTn>
                              </p:par>
                              <p:par>
                                <p:cTn id="28" presetID="1" presetClass="entr" presetSubtype="0" fill="hold" nodeType="withEffect">
                                  <p:stCondLst>
                                    <p:cond delay="0"/>
                                  </p:stCondLst>
                                  <p:childTnLst>
                                    <p:set>
                                      <p:cBhvr>
                                        <p:cTn id="29" dur="1" fill="hold">
                                          <p:stCondLst>
                                            <p:cond delay="0"/>
                                          </p:stCondLst>
                                        </p:cTn>
                                        <p:tgtEl>
                                          <p:spTgt spid="35"/>
                                        </p:tgtEl>
                                        <p:attrNameLst>
                                          <p:attrName>style.visibility</p:attrName>
                                        </p:attrNameLst>
                                      </p:cBhvr>
                                      <p:to>
                                        <p:strVal val="visible"/>
                                      </p:to>
                                    </p:set>
                                  </p:childTnLst>
                                </p:cTn>
                              </p:par>
                              <p:par>
                                <p:cTn id="30" presetID="1" presetClass="entr" presetSubtype="0" fill="hold" nodeType="withEffect">
                                  <p:stCondLst>
                                    <p:cond delay="0"/>
                                  </p:stCondLst>
                                  <p:childTnLst>
                                    <p:set>
                                      <p:cBhvr>
                                        <p:cTn id="31" dur="1" fill="hold">
                                          <p:stCondLst>
                                            <p:cond delay="0"/>
                                          </p:stCondLst>
                                        </p:cTn>
                                        <p:tgtEl>
                                          <p:spTgt spid="36"/>
                                        </p:tgtEl>
                                        <p:attrNameLst>
                                          <p:attrName>style.visibility</p:attrName>
                                        </p:attrNameLst>
                                      </p:cBhvr>
                                      <p:to>
                                        <p:strVal val="visible"/>
                                      </p:to>
                                    </p:set>
                                  </p:childTnLst>
                                </p:cTn>
                              </p:par>
                              <p:par>
                                <p:cTn id="32" presetID="1" presetClass="entr" presetSubtype="0" fill="hold" nodeType="withEffect">
                                  <p:stCondLst>
                                    <p:cond delay="0"/>
                                  </p:stCondLst>
                                  <p:childTnLst>
                                    <p:set>
                                      <p:cBhvr>
                                        <p:cTn id="33" dur="1" fill="hold">
                                          <p:stCondLst>
                                            <p:cond delay="0"/>
                                          </p:stCondLst>
                                        </p:cTn>
                                        <p:tgtEl>
                                          <p:spTgt spid="37"/>
                                        </p:tgtEl>
                                        <p:attrNameLst>
                                          <p:attrName>style.visibility</p:attrName>
                                        </p:attrNameLst>
                                      </p:cBhvr>
                                      <p:to>
                                        <p:strVal val="visible"/>
                                      </p:to>
                                    </p:set>
                                  </p:childTnLst>
                                </p:cTn>
                              </p:par>
                              <p:par>
                                <p:cTn id="34" presetID="1" presetClass="entr" presetSubtype="0" fill="hold" nodeType="withEffect">
                                  <p:stCondLst>
                                    <p:cond delay="0"/>
                                  </p:stCondLst>
                                  <p:childTnLst>
                                    <p:set>
                                      <p:cBhvr>
                                        <p:cTn id="35" dur="1" fill="hold">
                                          <p:stCondLst>
                                            <p:cond delay="0"/>
                                          </p:stCondLst>
                                        </p:cTn>
                                        <p:tgtEl>
                                          <p:spTgt spid="38"/>
                                        </p:tgtEl>
                                        <p:attrNameLst>
                                          <p:attrName>style.visibility</p:attrName>
                                        </p:attrNameLst>
                                      </p:cBhvr>
                                      <p:to>
                                        <p:strVal val="visible"/>
                                      </p:to>
                                    </p:set>
                                  </p:childTnLst>
                                </p:cTn>
                              </p:par>
                              <p:par>
                                <p:cTn id="36" presetID="1" presetClass="entr" presetSubtype="0" fill="hold" nodeType="withEffect">
                                  <p:stCondLst>
                                    <p:cond delay="0"/>
                                  </p:stCondLst>
                                  <p:childTnLst>
                                    <p:set>
                                      <p:cBhvr>
                                        <p:cTn id="37" dur="1" fill="hold">
                                          <p:stCondLst>
                                            <p:cond delay="0"/>
                                          </p:stCondLst>
                                        </p:cTn>
                                        <p:tgtEl>
                                          <p:spTgt spid="39"/>
                                        </p:tgtEl>
                                        <p:attrNameLst>
                                          <p:attrName>style.visibility</p:attrName>
                                        </p:attrNameLst>
                                      </p:cBhvr>
                                      <p:to>
                                        <p:strVal val="visible"/>
                                      </p:to>
                                    </p:set>
                                  </p:childTnLst>
                                </p:cTn>
                              </p:par>
                              <p:par>
                                <p:cTn id="38" presetID="1" presetClass="entr" presetSubtype="0" fill="hold" nodeType="withEffect">
                                  <p:stCondLst>
                                    <p:cond delay="0"/>
                                  </p:stCondLst>
                                  <p:childTnLst>
                                    <p:set>
                                      <p:cBhvr>
                                        <p:cTn id="39" dur="1" fill="hold">
                                          <p:stCondLst>
                                            <p:cond delay="0"/>
                                          </p:stCondLst>
                                        </p:cTn>
                                        <p:tgtEl>
                                          <p:spTgt spid="41"/>
                                        </p:tgtEl>
                                        <p:attrNameLst>
                                          <p:attrName>style.visibility</p:attrName>
                                        </p:attrNameLst>
                                      </p:cBhvr>
                                      <p:to>
                                        <p:strVal val="visible"/>
                                      </p:to>
                                    </p:set>
                                  </p:childTnLst>
                                </p:cTn>
                              </p:par>
                              <p:par>
                                <p:cTn id="40" presetID="1" presetClass="entr" presetSubtype="0" fill="hold" nodeType="withEffect">
                                  <p:stCondLst>
                                    <p:cond delay="0"/>
                                  </p:stCondLst>
                                  <p:childTnLst>
                                    <p:set>
                                      <p:cBhvr>
                                        <p:cTn id="41" dur="1" fill="hold">
                                          <p:stCondLst>
                                            <p:cond delay="0"/>
                                          </p:stCondLst>
                                        </p:cTn>
                                        <p:tgtEl>
                                          <p:spTgt spid="42"/>
                                        </p:tgtEl>
                                        <p:attrNameLst>
                                          <p:attrName>style.visibility</p:attrName>
                                        </p:attrNameLst>
                                      </p:cBhvr>
                                      <p:to>
                                        <p:strVal val="visible"/>
                                      </p:to>
                                    </p:set>
                                  </p:childTnLst>
                                </p:cTn>
                              </p:par>
                              <p:par>
                                <p:cTn id="42" presetID="1" presetClass="entr" presetSubtype="0" fill="hold" grpId="0" nodeType="withEffect">
                                  <p:stCondLst>
                                    <p:cond delay="0"/>
                                  </p:stCondLst>
                                  <p:childTnLst>
                                    <p:set>
                                      <p:cBhvr>
                                        <p:cTn id="43" dur="1" fill="hold">
                                          <p:stCondLst>
                                            <p:cond delay="0"/>
                                          </p:stCondLst>
                                        </p:cTn>
                                        <p:tgtEl>
                                          <p:spTgt spid="49"/>
                                        </p:tgtEl>
                                        <p:attrNameLst>
                                          <p:attrName>style.visibility</p:attrName>
                                        </p:attrNameLst>
                                      </p:cBhvr>
                                      <p:to>
                                        <p:strVal val="visible"/>
                                      </p:to>
                                    </p:set>
                                  </p:childTnLst>
                                </p:cTn>
                              </p:par>
                              <p:par>
                                <p:cTn id="44" presetID="1" presetClass="entr" presetSubtype="0" fill="hold" nodeType="withEffect">
                                  <p:stCondLst>
                                    <p:cond delay="0"/>
                                  </p:stCondLst>
                                  <p:childTnLst>
                                    <p:set>
                                      <p:cBhvr>
                                        <p:cTn id="45" dur="1" fill="hold">
                                          <p:stCondLst>
                                            <p:cond delay="0"/>
                                          </p:stCondLst>
                                        </p:cTn>
                                        <p:tgtEl>
                                          <p:spTgt spid="32"/>
                                        </p:tgtEl>
                                        <p:attrNameLst>
                                          <p:attrName>style.visibility</p:attrName>
                                        </p:attrNameLst>
                                      </p:cBhvr>
                                      <p:to>
                                        <p:strVal val="visible"/>
                                      </p:to>
                                    </p:set>
                                  </p:childTnLst>
                                </p:cTn>
                              </p:par>
                              <p:par>
                                <p:cTn id="46" presetID="1" presetClass="entr" presetSubtype="0" fill="hold" nodeType="withEffect">
                                  <p:stCondLst>
                                    <p:cond delay="0"/>
                                  </p:stCondLst>
                                  <p:childTnLst>
                                    <p:set>
                                      <p:cBhvr>
                                        <p:cTn id="47" dur="1" fill="hold">
                                          <p:stCondLst>
                                            <p:cond delay="0"/>
                                          </p:stCondLst>
                                        </p:cTn>
                                        <p:tgtEl>
                                          <p:spTgt spid="3"/>
                                        </p:tgtEl>
                                        <p:attrNameLst>
                                          <p:attrName>style.visibility</p:attrName>
                                        </p:attrNameLst>
                                      </p:cBhvr>
                                      <p:to>
                                        <p:strVal val="visible"/>
                                      </p:to>
                                    </p:set>
                                  </p:childTnLst>
                                </p:cTn>
                              </p:par>
                              <p:par>
                                <p:cTn id="48" presetID="1" presetClass="entr" presetSubtype="0" fill="hold" nodeType="withEffect">
                                  <p:stCondLst>
                                    <p:cond delay="0"/>
                                  </p:stCondLst>
                                  <p:childTnLst>
                                    <p:set>
                                      <p:cBhvr>
                                        <p:cTn id="49" dur="1" fill="hold">
                                          <p:stCondLst>
                                            <p:cond delay="0"/>
                                          </p:stCondLst>
                                        </p:cTn>
                                        <p:tgtEl>
                                          <p:spTgt spid="7"/>
                                        </p:tgtEl>
                                        <p:attrNameLst>
                                          <p:attrName>style.visibility</p:attrName>
                                        </p:attrNameLst>
                                      </p:cBhvr>
                                      <p:to>
                                        <p:strVal val="visible"/>
                                      </p:to>
                                    </p:set>
                                  </p:childTnLst>
                                </p:cTn>
                              </p:par>
                            </p:childTnLst>
                          </p:cTn>
                        </p:par>
                      </p:childTnLst>
                    </p:cTn>
                  </p:par>
                  <p:par>
                    <p:cTn id="50" fill="hold">
                      <p:stCondLst>
                        <p:cond delay="indefinite"/>
                      </p:stCondLst>
                      <p:childTnLst>
                        <p:par>
                          <p:cTn id="51" fill="hold">
                            <p:stCondLst>
                              <p:cond delay="0"/>
                            </p:stCondLst>
                            <p:childTnLst>
                              <p:par>
                                <p:cTn id="52" presetID="10" presetClass="exit" presetSubtype="0" fill="hold" nodeType="clickEffect">
                                  <p:stCondLst>
                                    <p:cond delay="0"/>
                                  </p:stCondLst>
                                  <p:childTnLst>
                                    <p:animEffect transition="out" filter="fade">
                                      <p:cBhvr>
                                        <p:cTn id="53" dur="500"/>
                                        <p:tgtEl>
                                          <p:spTgt spid="7"/>
                                        </p:tgtEl>
                                      </p:cBhvr>
                                    </p:animEffect>
                                    <p:set>
                                      <p:cBhvr>
                                        <p:cTn id="54" dur="1" fill="hold">
                                          <p:stCondLst>
                                            <p:cond delay="499"/>
                                          </p:stCondLst>
                                        </p:cTn>
                                        <p:tgtEl>
                                          <p:spTgt spid="7"/>
                                        </p:tgtEl>
                                        <p:attrNameLst>
                                          <p:attrName>style.visibility</p:attrName>
                                        </p:attrNameLst>
                                      </p:cBhvr>
                                      <p:to>
                                        <p:strVal val="hidden"/>
                                      </p:to>
                                    </p:set>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0" nodeType="clickEffect">
                                  <p:stCondLst>
                                    <p:cond delay="0"/>
                                  </p:stCondLst>
                                  <p:childTnLst>
                                    <p:set>
                                      <p:cBhvr>
                                        <p:cTn id="58" dur="1" fill="hold">
                                          <p:stCondLst>
                                            <p:cond delay="0"/>
                                          </p:stCondLst>
                                        </p:cTn>
                                        <p:tgtEl>
                                          <p:spTgt spid="51"/>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0" nodeType="clickEffect">
                                  <p:stCondLst>
                                    <p:cond delay="0"/>
                                  </p:stCondLst>
                                  <p:childTnLst>
                                    <p:set>
                                      <p:cBhvr>
                                        <p:cTn id="66" dur="1" fill="hold">
                                          <p:stCondLst>
                                            <p:cond delay="0"/>
                                          </p:stCondLst>
                                        </p:cTn>
                                        <p:tgtEl>
                                          <p:spTgt spid="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50" grpId="0"/>
      <p:bldP spid="51" grpId="0" animBg="1"/>
      <p:bldP spid="52" grpId="0"/>
      <p:bldP spid="49" grpId="0" animBg="1"/>
      <p:bldP spid="53"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28446F71-7F48-4ECB-B3E4-0E2F980B2CDA}"/>
              </a:ext>
            </a:extLst>
          </p:cNvPr>
          <p:cNvSpPr>
            <a:spLocks noGrp="1"/>
          </p:cNvSpPr>
          <p:nvPr>
            <p:ph type="title"/>
          </p:nvPr>
        </p:nvSpPr>
        <p:spPr/>
        <p:txBody>
          <a:bodyPr/>
          <a:lstStyle/>
          <a:p>
            <a:r>
              <a:rPr lang="en-GB" dirty="0"/>
              <a:t>4NF-3 Scaling number facts by 100</a:t>
            </a:r>
          </a:p>
        </p:txBody>
      </p:sp>
      <p:sp>
        <p:nvSpPr>
          <p:cNvPr id="11" name="TextBox 10">
            <a:extLst>
              <a:ext uri="{FF2B5EF4-FFF2-40B4-BE49-F238E27FC236}">
                <a16:creationId xmlns:a16="http://schemas.microsoft.com/office/drawing/2014/main" id="{73A1B563-EA80-452C-A763-E02664536C42}"/>
              </a:ext>
            </a:extLst>
          </p:cNvPr>
          <p:cNvSpPr txBox="1"/>
          <p:nvPr/>
        </p:nvSpPr>
        <p:spPr bwMode="auto">
          <a:xfrm>
            <a:off x="4804872" y="1164256"/>
            <a:ext cx="1659429"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1,200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500</a:t>
            </a:r>
          </a:p>
        </p:txBody>
      </p:sp>
      <p:pic>
        <p:nvPicPr>
          <p:cNvPr id="4" name="Picture 3" descr="A picture containing indoor, object&#10;&#10;Description generated with high confidence">
            <a:extLst>
              <a:ext uri="{FF2B5EF4-FFF2-40B4-BE49-F238E27FC236}">
                <a16:creationId xmlns:a16="http://schemas.microsoft.com/office/drawing/2014/main" id="{40E69C21-0F63-40F2-9933-F51828292E08}"/>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2142277" y="2951578"/>
            <a:ext cx="7907446" cy="53472"/>
          </a:xfrm>
          <a:prstGeom prst="rect">
            <a:avLst/>
          </a:prstGeom>
        </p:spPr>
      </p:pic>
      <p:pic>
        <p:nvPicPr>
          <p:cNvPr id="27" name="Picture 26" descr="A picture containing indoor, object&#10;&#10;Description generated with high confidence">
            <a:extLst>
              <a:ext uri="{FF2B5EF4-FFF2-40B4-BE49-F238E27FC236}">
                <a16:creationId xmlns:a16="http://schemas.microsoft.com/office/drawing/2014/main" id="{70BE032B-FB88-4615-87E6-674DAC21A4A3}"/>
              </a:ext>
            </a:extLst>
          </p:cNvPr>
          <p:cNvPicPr>
            <a:picLocks noChangeAspect="1"/>
          </p:cNvPicPr>
          <p:nvPr/>
        </p:nvPicPr>
        <p:blipFill rotWithShape="1">
          <a:blip r:embed="rId4">
            <a:extLst>
              <a:ext uri="{28A0092B-C50C-407E-A947-70E740481C1C}">
                <a14:useLocalDpi xmlns:a14="http://schemas.microsoft.com/office/drawing/2010/main" val="0"/>
              </a:ext>
            </a:extLst>
          </a:blip>
          <a:srcRect b="-524"/>
          <a:stretch/>
        </p:blipFill>
        <p:spPr>
          <a:xfrm>
            <a:off x="9398000" y="2999838"/>
            <a:ext cx="651723" cy="524713"/>
          </a:xfrm>
          <a:prstGeom prst="rect">
            <a:avLst/>
          </a:prstGeom>
        </p:spPr>
      </p:pic>
      <p:pic>
        <p:nvPicPr>
          <p:cNvPr id="28" name="Picture 27" descr="A picture containing indoor, object&#10;&#10;Description generated with high confidence">
            <a:extLst>
              <a:ext uri="{FF2B5EF4-FFF2-40B4-BE49-F238E27FC236}">
                <a16:creationId xmlns:a16="http://schemas.microsoft.com/office/drawing/2014/main" id="{14965431-18CE-40E2-A120-8B84DFF34A95}"/>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6752168" y="2204906"/>
            <a:ext cx="3297555" cy="746672"/>
          </a:xfrm>
          <a:prstGeom prst="rect">
            <a:avLst/>
          </a:prstGeom>
        </p:spPr>
      </p:pic>
      <p:sp>
        <p:nvSpPr>
          <p:cNvPr id="29" name="Freeform: Shape 28">
            <a:extLst>
              <a:ext uri="{FF2B5EF4-FFF2-40B4-BE49-F238E27FC236}">
                <a16:creationId xmlns:a16="http://schemas.microsoft.com/office/drawing/2014/main" id="{642A8125-D418-4262-B7E5-C2D6CA541D96}"/>
              </a:ext>
            </a:extLst>
          </p:cNvPr>
          <p:cNvSpPr/>
          <p:nvPr/>
        </p:nvSpPr>
        <p:spPr bwMode="auto">
          <a:xfrm>
            <a:off x="6666635" y="2828812"/>
            <a:ext cx="119399" cy="121097"/>
          </a:xfrm>
          <a:custGeom>
            <a:avLst/>
            <a:gdLst>
              <a:gd name="connsiteX0" fmla="*/ 22033 w 119399"/>
              <a:gd name="connsiteY0" fmla="*/ 29633 h 121097"/>
              <a:gd name="connsiteX1" fmla="*/ 43199 w 119399"/>
              <a:gd name="connsiteY1" fmla="*/ 21167 h 121097"/>
              <a:gd name="connsiteX2" fmla="*/ 55899 w 119399"/>
              <a:gd name="connsiteY2" fmla="*/ 16933 h 121097"/>
              <a:gd name="connsiteX3" fmla="*/ 89766 w 119399"/>
              <a:gd name="connsiteY3" fmla="*/ 0 h 121097"/>
              <a:gd name="connsiteX4" fmla="*/ 106699 w 119399"/>
              <a:gd name="connsiteY4" fmla="*/ 42333 h 121097"/>
              <a:gd name="connsiteX5" fmla="*/ 115166 w 119399"/>
              <a:gd name="connsiteY5" fmla="*/ 67733 h 121097"/>
              <a:gd name="connsiteX6" fmla="*/ 119399 w 119399"/>
              <a:gd name="connsiteY6" fmla="*/ 80433 h 121097"/>
              <a:gd name="connsiteX7" fmla="*/ 115166 w 119399"/>
              <a:gd name="connsiteY7" fmla="*/ 105833 h 121097"/>
              <a:gd name="connsiteX8" fmla="*/ 102466 w 119399"/>
              <a:gd name="connsiteY8" fmla="*/ 110067 h 121097"/>
              <a:gd name="connsiteX9" fmla="*/ 89766 w 119399"/>
              <a:gd name="connsiteY9" fmla="*/ 118533 h 121097"/>
              <a:gd name="connsiteX10" fmla="*/ 13566 w 119399"/>
              <a:gd name="connsiteY10" fmla="*/ 101600 h 121097"/>
              <a:gd name="connsiteX11" fmla="*/ 866 w 119399"/>
              <a:gd name="connsiteY11" fmla="*/ 84667 h 121097"/>
              <a:gd name="connsiteX12" fmla="*/ 22033 w 119399"/>
              <a:gd name="connsiteY12" fmla="*/ 29633 h 12109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Lst>
            <a:rect l="l" t="t" r="r" b="b"/>
            <a:pathLst>
              <a:path w="119399" h="121097">
                <a:moveTo>
                  <a:pt x="22033" y="29633"/>
                </a:moveTo>
                <a:cubicBezTo>
                  <a:pt x="29088" y="19050"/>
                  <a:pt x="36084" y="23835"/>
                  <a:pt x="43199" y="21167"/>
                </a:cubicBezTo>
                <a:cubicBezTo>
                  <a:pt x="47377" y="19600"/>
                  <a:pt x="52025" y="19147"/>
                  <a:pt x="55899" y="16933"/>
                </a:cubicBezTo>
                <a:cubicBezTo>
                  <a:pt x="89478" y="-2255"/>
                  <a:pt x="56101" y="8416"/>
                  <a:pt x="89766" y="0"/>
                </a:cubicBezTo>
                <a:cubicBezTo>
                  <a:pt x="113745" y="15987"/>
                  <a:pt x="97781" y="716"/>
                  <a:pt x="106699" y="42333"/>
                </a:cubicBezTo>
                <a:cubicBezTo>
                  <a:pt x="108569" y="51060"/>
                  <a:pt x="112344" y="59266"/>
                  <a:pt x="115166" y="67733"/>
                </a:cubicBezTo>
                <a:lnTo>
                  <a:pt x="119399" y="80433"/>
                </a:lnTo>
                <a:cubicBezTo>
                  <a:pt x="117988" y="88900"/>
                  <a:pt x="119424" y="98380"/>
                  <a:pt x="115166" y="105833"/>
                </a:cubicBezTo>
                <a:cubicBezTo>
                  <a:pt x="112952" y="109707"/>
                  <a:pt x="106457" y="108071"/>
                  <a:pt x="102466" y="110067"/>
                </a:cubicBezTo>
                <a:cubicBezTo>
                  <a:pt x="97915" y="112342"/>
                  <a:pt x="93999" y="115711"/>
                  <a:pt x="89766" y="118533"/>
                </a:cubicBezTo>
                <a:cubicBezTo>
                  <a:pt x="-33758" y="111268"/>
                  <a:pt x="34144" y="137612"/>
                  <a:pt x="13566" y="101600"/>
                </a:cubicBezTo>
                <a:cubicBezTo>
                  <a:pt x="10066" y="95474"/>
                  <a:pt x="5099" y="90311"/>
                  <a:pt x="866" y="84667"/>
                </a:cubicBezTo>
                <a:cubicBezTo>
                  <a:pt x="-4295" y="53699"/>
                  <a:pt x="14978" y="40216"/>
                  <a:pt x="22033" y="29633"/>
                </a:cubicBezTo>
                <a:close/>
              </a:path>
            </a:pathLst>
          </a:cu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30" name="Picture 29" descr="A picture containing indoor, object&#10;&#10;Description generated with high confidence">
            <a:extLst>
              <a:ext uri="{FF2B5EF4-FFF2-40B4-BE49-F238E27FC236}">
                <a16:creationId xmlns:a16="http://schemas.microsoft.com/office/drawing/2014/main" id="{0978E8DF-1D5A-444B-8A6D-B37922B024AF}"/>
              </a:ext>
            </a:extLst>
          </p:cNvPr>
          <p:cNvPicPr>
            <a:picLocks noChangeAspect="1"/>
          </p:cNvPicPr>
          <p:nvPr/>
        </p:nvPicPr>
        <p:blipFill rotWithShape="1">
          <a:blip r:embed="rId6">
            <a:extLst>
              <a:ext uri="{28A0092B-C50C-407E-A947-70E740481C1C}">
                <a14:useLocalDpi xmlns:a14="http://schemas.microsoft.com/office/drawing/2010/main" val="0"/>
              </a:ext>
            </a:extLst>
          </a:blip>
          <a:srcRect t="-33832"/>
          <a:stretch/>
        </p:blipFill>
        <p:spPr>
          <a:xfrm>
            <a:off x="7167034" y="1804345"/>
            <a:ext cx="1680634" cy="440267"/>
          </a:xfrm>
          <a:prstGeom prst="rect">
            <a:avLst/>
          </a:prstGeom>
        </p:spPr>
      </p:pic>
      <p:pic>
        <p:nvPicPr>
          <p:cNvPr id="31" name="Picture 30" descr="A picture containing indoor, object&#10;&#10;Description generated with high confidence">
            <a:extLst>
              <a:ext uri="{FF2B5EF4-FFF2-40B4-BE49-F238E27FC236}">
                <a16:creationId xmlns:a16="http://schemas.microsoft.com/office/drawing/2014/main" id="{50946701-790C-4A07-BAFB-AFAED6DCC329}"/>
              </a:ext>
            </a:extLst>
          </p:cNvPr>
          <p:cNvPicPr>
            <a:picLocks noChangeAspect="1"/>
          </p:cNvPicPr>
          <p:nvPr/>
        </p:nvPicPr>
        <p:blipFill rotWithShape="1">
          <a:blip r:embed="rId7">
            <a:extLst>
              <a:ext uri="{28A0092B-C50C-407E-A947-70E740481C1C}">
                <a14:useLocalDpi xmlns:a14="http://schemas.microsoft.com/office/drawing/2010/main" val="0"/>
              </a:ext>
            </a:extLst>
          </a:blip>
          <a:srcRect b="-524"/>
          <a:stretch/>
        </p:blipFill>
        <p:spPr>
          <a:xfrm>
            <a:off x="6464301" y="3003013"/>
            <a:ext cx="702734" cy="524713"/>
          </a:xfrm>
          <a:prstGeom prst="rect">
            <a:avLst/>
          </a:prstGeom>
        </p:spPr>
      </p:pic>
      <p:pic>
        <p:nvPicPr>
          <p:cNvPr id="32" name="Picture 31" descr="A picture containing indoor, object&#10;&#10;Description generated with high confidence">
            <a:extLst>
              <a:ext uri="{FF2B5EF4-FFF2-40B4-BE49-F238E27FC236}">
                <a16:creationId xmlns:a16="http://schemas.microsoft.com/office/drawing/2014/main" id="{0F53EF5E-EB42-41D0-9CA9-A525FF007C0E}"/>
              </a:ext>
            </a:extLst>
          </p:cNvPr>
          <p:cNvPicPr>
            <a:picLocks noChangeAspect="1"/>
          </p:cNvPicPr>
          <p:nvPr/>
        </p:nvPicPr>
        <p:blipFill rotWithShape="1">
          <a:blip r:embed="rId8">
            <a:extLst>
              <a:ext uri="{28A0092B-C50C-407E-A947-70E740481C1C}">
                <a14:useLocalDpi xmlns:a14="http://schemas.microsoft.com/office/drawing/2010/main" val="0"/>
              </a:ext>
            </a:extLst>
          </a:blip>
          <a:srcRect l="-1008"/>
          <a:stretch/>
        </p:blipFill>
        <p:spPr>
          <a:xfrm>
            <a:off x="2101851" y="2207825"/>
            <a:ext cx="4690533" cy="746672"/>
          </a:xfrm>
          <a:prstGeom prst="rect">
            <a:avLst/>
          </a:prstGeom>
        </p:spPr>
      </p:pic>
      <p:pic>
        <p:nvPicPr>
          <p:cNvPr id="33" name="Picture 32" descr="A picture containing indoor, object&#10;&#10;Description generated with high confidence">
            <a:extLst>
              <a:ext uri="{FF2B5EF4-FFF2-40B4-BE49-F238E27FC236}">
                <a16:creationId xmlns:a16="http://schemas.microsoft.com/office/drawing/2014/main" id="{2D2C060E-515B-42F4-B021-80637F0FA88B}"/>
              </a:ext>
            </a:extLst>
          </p:cNvPr>
          <p:cNvPicPr>
            <a:picLocks noChangeAspect="1"/>
          </p:cNvPicPr>
          <p:nvPr/>
        </p:nvPicPr>
        <p:blipFill rotWithShape="1">
          <a:blip r:embed="rId9">
            <a:extLst>
              <a:ext uri="{28A0092B-C50C-407E-A947-70E740481C1C}">
                <a14:useLocalDpi xmlns:a14="http://schemas.microsoft.com/office/drawing/2010/main" val="0"/>
              </a:ext>
            </a:extLst>
          </a:blip>
          <a:srcRect t="-71348"/>
          <a:stretch/>
        </p:blipFill>
        <p:spPr>
          <a:xfrm>
            <a:off x="3787892" y="1678106"/>
            <a:ext cx="1318662" cy="563681"/>
          </a:xfrm>
          <a:prstGeom prst="rect">
            <a:avLst/>
          </a:prstGeom>
        </p:spPr>
      </p:pic>
      <p:pic>
        <p:nvPicPr>
          <p:cNvPr id="34" name="Picture 33" descr="A picture containing indoor, object&#10;&#10;Description generated with high confidence">
            <a:extLst>
              <a:ext uri="{FF2B5EF4-FFF2-40B4-BE49-F238E27FC236}">
                <a16:creationId xmlns:a16="http://schemas.microsoft.com/office/drawing/2014/main" id="{1D7909A5-C431-4665-9F09-1E4A38F522ED}"/>
              </a:ext>
            </a:extLst>
          </p:cNvPr>
          <p:cNvPicPr>
            <a:picLocks noChangeAspect="1"/>
          </p:cNvPicPr>
          <p:nvPr/>
        </p:nvPicPr>
        <p:blipFill rotWithShape="1">
          <a:blip r:embed="rId10">
            <a:extLst>
              <a:ext uri="{28A0092B-C50C-407E-A947-70E740481C1C}">
                <a14:useLocalDpi xmlns:a14="http://schemas.microsoft.com/office/drawing/2010/main" val="0"/>
              </a:ext>
            </a:extLst>
          </a:blip>
          <a:srcRect l="-22074" b="-524"/>
          <a:stretch/>
        </p:blipFill>
        <p:spPr>
          <a:xfrm>
            <a:off x="2014889" y="3001699"/>
            <a:ext cx="702735" cy="524713"/>
          </a:xfrm>
          <a:prstGeom prst="rect">
            <a:avLst/>
          </a:prstGeom>
        </p:spPr>
      </p:pic>
      <p:sp>
        <p:nvSpPr>
          <p:cNvPr id="35" name="TextBox 34">
            <a:extLst>
              <a:ext uri="{FF2B5EF4-FFF2-40B4-BE49-F238E27FC236}">
                <a16:creationId xmlns:a16="http://schemas.microsoft.com/office/drawing/2014/main" id="{3AAEF5F2-CD3F-422E-B8B0-59ED9B06D10D}"/>
              </a:ext>
            </a:extLst>
          </p:cNvPr>
          <p:cNvSpPr txBox="1"/>
          <p:nvPr/>
        </p:nvSpPr>
        <p:spPr bwMode="auto">
          <a:xfrm>
            <a:off x="6217346" y="1164256"/>
            <a:ext cx="1149675"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 700</a:t>
            </a:r>
          </a:p>
        </p:txBody>
      </p:sp>
      <p:sp>
        <p:nvSpPr>
          <p:cNvPr id="6" name="Content Placeholder 2">
            <a:extLst>
              <a:ext uri="{FF2B5EF4-FFF2-40B4-BE49-F238E27FC236}">
                <a16:creationId xmlns:a16="http://schemas.microsoft.com/office/drawing/2014/main" id="{287AA222-0319-4007-83B2-2FD3F84D0CBA}"/>
              </a:ext>
            </a:extLst>
          </p:cNvPr>
          <p:cNvSpPr txBox="1">
            <a:spLocks/>
          </p:cNvSpPr>
          <p:nvPr/>
        </p:nvSpPr>
        <p:spPr>
          <a:xfrm>
            <a:off x="623888" y="3647553"/>
            <a:ext cx="8916352" cy="165654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Now look at the number line representation for the last calculation we did. What does each step show? Why is it easier to jump back to 1,000 first?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calculations showing counters and tens frame representation alongside the number line.</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16" name="TextBox 19">
            <a:extLst>
              <a:ext uri="{FF2B5EF4-FFF2-40B4-BE49-F238E27FC236}">
                <a16:creationId xmlns:a16="http://schemas.microsoft.com/office/drawing/2014/main" id="{1C9D9517-334E-4298-86A6-745A60692760}"/>
              </a:ext>
            </a:extLst>
          </p:cNvPr>
          <p:cNvSpPr txBox="1"/>
          <p:nvPr/>
        </p:nvSpPr>
        <p:spPr>
          <a:xfrm>
            <a:off x="623888" y="5408090"/>
            <a:ext cx="10285850" cy="707886"/>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We know that there are ten hundreds in one thousand, so one thousand two hundred is equal to twelve hundred. Twelve hundred minus five hundred is equal to seven hundred.</a:t>
            </a:r>
          </a:p>
        </p:txBody>
      </p:sp>
    </p:spTree>
    <p:extLst>
      <p:ext uri="{BB962C8B-B14F-4D97-AF65-F5344CB8AC3E}">
        <p14:creationId xmlns:p14="http://schemas.microsoft.com/office/powerpoint/2010/main" val="32407597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2" fill="hold" nodeType="click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wipe(right)">
                                      <p:cBhvr>
                                        <p:cTn id="7" dur="500"/>
                                        <p:tgtEl>
                                          <p:spTgt spid="28"/>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30"/>
                                        </p:tgtEl>
                                        <p:attrNameLst>
                                          <p:attrName>style.visibility</p:attrName>
                                        </p:attrNameLst>
                                      </p:cBhvr>
                                      <p:to>
                                        <p:strVal val="visible"/>
                                      </p:to>
                                    </p:set>
                                    <p:animEffect transition="in" filter="fade">
                                      <p:cBhvr>
                                        <p:cTn id="11" dur="500"/>
                                        <p:tgtEl>
                                          <p:spTgt spid="30"/>
                                        </p:tgtEl>
                                      </p:cBhvr>
                                    </p:animEffect>
                                  </p:childTnLst>
                                </p:cTn>
                              </p:par>
                            </p:childTnLst>
                          </p:cTn>
                        </p:par>
                        <p:par>
                          <p:cTn id="12" fill="hold">
                            <p:stCondLst>
                              <p:cond delay="1000"/>
                            </p:stCondLst>
                            <p:childTnLst>
                              <p:par>
                                <p:cTn id="13" presetID="10" presetClass="entr" presetSubtype="0" fill="hold" nodeType="afterEffect">
                                  <p:stCondLst>
                                    <p:cond delay="0"/>
                                  </p:stCondLst>
                                  <p:childTnLst>
                                    <p:set>
                                      <p:cBhvr>
                                        <p:cTn id="14" dur="1" fill="hold">
                                          <p:stCondLst>
                                            <p:cond delay="0"/>
                                          </p:stCondLst>
                                        </p:cTn>
                                        <p:tgtEl>
                                          <p:spTgt spid="31"/>
                                        </p:tgtEl>
                                        <p:attrNameLst>
                                          <p:attrName>style.visibility</p:attrName>
                                        </p:attrNameLst>
                                      </p:cBhvr>
                                      <p:to>
                                        <p:strVal val="visible"/>
                                      </p:to>
                                    </p:set>
                                    <p:animEffect transition="in" filter="fade">
                                      <p:cBhvr>
                                        <p:cTn id="15" dur="500"/>
                                        <p:tgtEl>
                                          <p:spTgt spid="31"/>
                                        </p:tgtEl>
                                      </p:cBhvr>
                                    </p:animEffect>
                                  </p:childTnLst>
                                </p:cTn>
                              </p:par>
                            </p:childTnLst>
                          </p:cTn>
                        </p:par>
                      </p:childTnLst>
                    </p:cTn>
                  </p:par>
                  <p:par>
                    <p:cTn id="16" fill="hold">
                      <p:stCondLst>
                        <p:cond delay="indefinite"/>
                      </p:stCondLst>
                      <p:childTnLst>
                        <p:par>
                          <p:cTn id="17" fill="hold">
                            <p:stCondLst>
                              <p:cond delay="0"/>
                            </p:stCondLst>
                            <p:childTnLst>
                              <p:par>
                                <p:cTn id="18" presetID="22" presetClass="entr" presetSubtype="2" fill="hold" nodeType="clickEffect">
                                  <p:stCondLst>
                                    <p:cond delay="0"/>
                                  </p:stCondLst>
                                  <p:childTnLst>
                                    <p:set>
                                      <p:cBhvr>
                                        <p:cTn id="19" dur="1" fill="hold">
                                          <p:stCondLst>
                                            <p:cond delay="0"/>
                                          </p:stCondLst>
                                        </p:cTn>
                                        <p:tgtEl>
                                          <p:spTgt spid="32"/>
                                        </p:tgtEl>
                                        <p:attrNameLst>
                                          <p:attrName>style.visibility</p:attrName>
                                        </p:attrNameLst>
                                      </p:cBhvr>
                                      <p:to>
                                        <p:strVal val="visible"/>
                                      </p:to>
                                    </p:set>
                                    <p:animEffect transition="in" filter="wipe(right)">
                                      <p:cBhvr>
                                        <p:cTn id="20" dur="500"/>
                                        <p:tgtEl>
                                          <p:spTgt spid="32"/>
                                        </p:tgtEl>
                                      </p:cBhvr>
                                    </p:animEffect>
                                  </p:childTnLst>
                                </p:cTn>
                              </p:par>
                            </p:childTnLst>
                          </p:cTn>
                        </p:par>
                        <p:par>
                          <p:cTn id="21" fill="hold">
                            <p:stCondLst>
                              <p:cond delay="500"/>
                            </p:stCondLst>
                            <p:childTnLst>
                              <p:par>
                                <p:cTn id="22" presetID="10" presetClass="entr" presetSubtype="0" fill="hold" nodeType="afterEffect">
                                  <p:stCondLst>
                                    <p:cond delay="0"/>
                                  </p:stCondLst>
                                  <p:childTnLst>
                                    <p:set>
                                      <p:cBhvr>
                                        <p:cTn id="23" dur="1" fill="hold">
                                          <p:stCondLst>
                                            <p:cond delay="0"/>
                                          </p:stCondLst>
                                        </p:cTn>
                                        <p:tgtEl>
                                          <p:spTgt spid="33"/>
                                        </p:tgtEl>
                                        <p:attrNameLst>
                                          <p:attrName>style.visibility</p:attrName>
                                        </p:attrNameLst>
                                      </p:cBhvr>
                                      <p:to>
                                        <p:strVal val="visible"/>
                                      </p:to>
                                    </p:set>
                                    <p:animEffect transition="in" filter="fade">
                                      <p:cBhvr>
                                        <p:cTn id="24" dur="500"/>
                                        <p:tgtEl>
                                          <p:spTgt spid="33"/>
                                        </p:tgtEl>
                                      </p:cBhvr>
                                    </p:animEffect>
                                  </p:childTnLst>
                                </p:cTn>
                              </p:par>
                            </p:childTnLst>
                          </p:cTn>
                        </p:par>
                        <p:par>
                          <p:cTn id="25" fill="hold">
                            <p:stCondLst>
                              <p:cond delay="1000"/>
                            </p:stCondLst>
                            <p:childTnLst>
                              <p:par>
                                <p:cTn id="26" presetID="10" presetClass="entr" presetSubtype="0" fill="hold" nodeType="afterEffect">
                                  <p:stCondLst>
                                    <p:cond delay="0"/>
                                  </p:stCondLst>
                                  <p:childTnLst>
                                    <p:set>
                                      <p:cBhvr>
                                        <p:cTn id="27" dur="1" fill="hold">
                                          <p:stCondLst>
                                            <p:cond delay="0"/>
                                          </p:stCondLst>
                                        </p:cTn>
                                        <p:tgtEl>
                                          <p:spTgt spid="34"/>
                                        </p:tgtEl>
                                        <p:attrNameLst>
                                          <p:attrName>style.visibility</p:attrName>
                                        </p:attrNameLst>
                                      </p:cBhvr>
                                      <p:to>
                                        <p:strVal val="visible"/>
                                      </p:to>
                                    </p:set>
                                    <p:animEffect transition="in" filter="fade">
                                      <p:cBhvr>
                                        <p:cTn id="28" dur="500"/>
                                        <p:tgtEl>
                                          <p:spTgt spid="34"/>
                                        </p:tgtEl>
                                      </p:cBhvr>
                                    </p:animEffect>
                                  </p:childTnLst>
                                </p:cTn>
                              </p:par>
                            </p:childTnLst>
                          </p:cTn>
                        </p:par>
                      </p:childTnLst>
                    </p:cTn>
                  </p:par>
                  <p:par>
                    <p:cTn id="29" fill="hold">
                      <p:stCondLst>
                        <p:cond delay="indefinite"/>
                      </p:stCondLst>
                      <p:childTnLst>
                        <p:par>
                          <p:cTn id="30" fill="hold">
                            <p:stCondLst>
                              <p:cond delay="0"/>
                            </p:stCondLst>
                            <p:childTnLst>
                              <p:par>
                                <p:cTn id="31" presetID="10" presetClass="entr" presetSubtype="0" fill="hold" grpId="0" nodeType="clickEffect">
                                  <p:stCondLst>
                                    <p:cond delay="0"/>
                                  </p:stCondLst>
                                  <p:childTnLst>
                                    <p:set>
                                      <p:cBhvr>
                                        <p:cTn id="32" dur="1" fill="hold">
                                          <p:stCondLst>
                                            <p:cond delay="0"/>
                                          </p:stCondLst>
                                        </p:cTn>
                                        <p:tgtEl>
                                          <p:spTgt spid="35"/>
                                        </p:tgtEl>
                                        <p:attrNameLst>
                                          <p:attrName>style.visibility</p:attrName>
                                        </p:attrNameLst>
                                      </p:cBhvr>
                                      <p:to>
                                        <p:strVal val="visible"/>
                                      </p:to>
                                    </p:set>
                                    <p:animEffect transition="in" filter="fade">
                                      <p:cBhvr>
                                        <p:cTn id="33" dur="5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Content Placeholder 2">
            <a:extLst>
              <a:ext uri="{FF2B5EF4-FFF2-40B4-BE49-F238E27FC236}">
                <a16:creationId xmlns:a16="http://schemas.microsoft.com/office/drawing/2014/main" id="{F42DAC76-C397-4460-89D2-28473BCBE472}"/>
              </a:ext>
            </a:extLst>
          </p:cNvPr>
          <p:cNvSpPr txBox="1">
            <a:spLocks/>
          </p:cNvSpPr>
          <p:nvPr/>
        </p:nvSpPr>
        <p:spPr>
          <a:xfrm>
            <a:off x="7206475" y="1533948"/>
            <a:ext cx="4477615"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is the same about these part-whole models? What is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are we using our knowledge of place value here?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else can we say 15 hundred?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write any related facts using these representations and knowledge of place value?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3" name="Title 2">
            <a:extLst>
              <a:ext uri="{FF2B5EF4-FFF2-40B4-BE49-F238E27FC236}">
                <a16:creationId xmlns:a16="http://schemas.microsoft.com/office/drawing/2014/main" id="{1B5A8B90-0209-46AE-A8F1-D3D424C11A81}"/>
              </a:ext>
            </a:extLst>
          </p:cNvPr>
          <p:cNvSpPr>
            <a:spLocks noGrp="1"/>
          </p:cNvSpPr>
          <p:nvPr>
            <p:ph type="title"/>
          </p:nvPr>
        </p:nvSpPr>
        <p:spPr/>
        <p:txBody>
          <a:bodyPr/>
          <a:lstStyle/>
          <a:p>
            <a:r>
              <a:rPr lang="en-GB" dirty="0"/>
              <a:t>4NF-3 Scaling number facts by 100</a:t>
            </a:r>
          </a:p>
        </p:txBody>
      </p:sp>
      <p:pic>
        <p:nvPicPr>
          <p:cNvPr id="20" name="Picture 19">
            <a:extLst>
              <a:ext uri="{FF2B5EF4-FFF2-40B4-BE49-F238E27FC236}">
                <a16:creationId xmlns:a16="http://schemas.microsoft.com/office/drawing/2014/main" id="{7F916FA9-5863-422C-93D3-EFA93F59BE75}"/>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1768870" y="2304748"/>
            <a:ext cx="3955159" cy="1809866"/>
          </a:xfrm>
          <a:prstGeom prst="rect">
            <a:avLst/>
          </a:prstGeom>
        </p:spPr>
      </p:pic>
      <p:pic>
        <p:nvPicPr>
          <p:cNvPr id="21" name="Picture 20">
            <a:extLst>
              <a:ext uri="{FF2B5EF4-FFF2-40B4-BE49-F238E27FC236}">
                <a16:creationId xmlns:a16="http://schemas.microsoft.com/office/drawing/2014/main" id="{A24E28BA-5AF6-42B2-ACAE-26CD87BD34C4}"/>
              </a:ext>
            </a:extLst>
          </p:cNvPr>
          <p:cNvPicPr>
            <a:picLocks noChangeAspect="1"/>
          </p:cNvPicPr>
          <p:nvPr/>
        </p:nvPicPr>
        <p:blipFill rotWithShape="1">
          <a:blip r:embed="rId4">
            <a:extLst>
              <a:ext uri="{28A0092B-C50C-407E-A947-70E740481C1C}">
                <a14:useLocalDpi xmlns:a14="http://schemas.microsoft.com/office/drawing/2010/main" val="0"/>
              </a:ext>
            </a:extLst>
          </a:blip>
          <a:srcRect b="-278"/>
          <a:stretch/>
        </p:blipFill>
        <p:spPr>
          <a:xfrm>
            <a:off x="4100047" y="2313979"/>
            <a:ext cx="3004739" cy="1809866"/>
          </a:xfrm>
          <a:prstGeom prst="rect">
            <a:avLst/>
          </a:prstGeom>
        </p:spPr>
      </p:pic>
      <p:pic>
        <p:nvPicPr>
          <p:cNvPr id="22" name="Picture 21">
            <a:extLst>
              <a:ext uri="{FF2B5EF4-FFF2-40B4-BE49-F238E27FC236}">
                <a16:creationId xmlns:a16="http://schemas.microsoft.com/office/drawing/2014/main" id="{020B6F6E-DB18-4C1C-97DD-F7B804AF48C6}"/>
              </a:ext>
            </a:extLst>
          </p:cNvPr>
          <p:cNvPicPr>
            <a:picLocks noChangeAspect="1"/>
          </p:cNvPicPr>
          <p:nvPr/>
        </p:nvPicPr>
        <p:blipFill rotWithShape="1">
          <a:blip r:embed="rId5">
            <a:extLst>
              <a:ext uri="{28A0092B-C50C-407E-A947-70E740481C1C}">
                <a14:useLocalDpi xmlns:a14="http://schemas.microsoft.com/office/drawing/2010/main" val="0"/>
              </a:ext>
            </a:extLst>
          </a:blip>
          <a:srcRect/>
          <a:stretch/>
        </p:blipFill>
        <p:spPr>
          <a:xfrm>
            <a:off x="507910" y="2301643"/>
            <a:ext cx="2986104" cy="1809868"/>
          </a:xfrm>
          <a:prstGeom prst="rect">
            <a:avLst/>
          </a:prstGeom>
        </p:spPr>
      </p:pic>
      <p:pic>
        <p:nvPicPr>
          <p:cNvPr id="23" name="Picture 22" descr="A close up of a logo&#10;&#10;Description generated with very high confidence">
            <a:extLst>
              <a:ext uri="{FF2B5EF4-FFF2-40B4-BE49-F238E27FC236}">
                <a16:creationId xmlns:a16="http://schemas.microsoft.com/office/drawing/2014/main" id="{C83B6A23-B687-4E32-9659-A8357A0F0A3F}"/>
              </a:ext>
            </a:extLst>
          </p:cNvPr>
          <p:cNvPicPr>
            <a:picLocks noChangeAspect="1"/>
          </p:cNvPicPr>
          <p:nvPr/>
        </p:nvPicPr>
        <p:blipFill rotWithShape="1">
          <a:blip r:embed="rId6">
            <a:extLst>
              <a:ext uri="{28A0092B-C50C-407E-A947-70E740481C1C}">
                <a14:useLocalDpi xmlns:a14="http://schemas.microsoft.com/office/drawing/2010/main" val="0"/>
              </a:ext>
            </a:extLst>
          </a:blip>
          <a:srcRect/>
          <a:stretch/>
        </p:blipFill>
        <p:spPr>
          <a:xfrm>
            <a:off x="1944743" y="3584929"/>
            <a:ext cx="331220" cy="340961"/>
          </a:xfrm>
          <a:prstGeom prst="rect">
            <a:avLst/>
          </a:prstGeom>
        </p:spPr>
      </p:pic>
      <p:sp>
        <p:nvSpPr>
          <p:cNvPr id="24" name="Rectangle 23">
            <a:extLst>
              <a:ext uri="{FF2B5EF4-FFF2-40B4-BE49-F238E27FC236}">
                <a16:creationId xmlns:a16="http://schemas.microsoft.com/office/drawing/2014/main" id="{ED09EA89-9A6B-47E8-AEAC-8A67952A0948}"/>
              </a:ext>
            </a:extLst>
          </p:cNvPr>
          <p:cNvSpPr/>
          <p:nvPr/>
        </p:nvSpPr>
        <p:spPr bwMode="auto">
          <a:xfrm>
            <a:off x="3692447" y="3771580"/>
            <a:ext cx="135167" cy="19483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25" name="Picture 24" descr="A close up of a logo&#10;&#10;Description generated with very high confidence">
            <a:extLst>
              <a:ext uri="{FF2B5EF4-FFF2-40B4-BE49-F238E27FC236}">
                <a16:creationId xmlns:a16="http://schemas.microsoft.com/office/drawing/2014/main" id="{44EE1FB5-4280-4567-A909-75C6869655CB}"/>
              </a:ext>
            </a:extLst>
          </p:cNvPr>
          <p:cNvPicPr>
            <a:picLocks noChangeAspect="1"/>
          </p:cNvPicPr>
          <p:nvPr/>
        </p:nvPicPr>
        <p:blipFill rotWithShape="1">
          <a:blip r:embed="rId7">
            <a:extLst>
              <a:ext uri="{28A0092B-C50C-407E-A947-70E740481C1C}">
                <a14:useLocalDpi xmlns:a14="http://schemas.microsoft.com/office/drawing/2010/main" val="0"/>
              </a:ext>
            </a:extLst>
          </a:blip>
          <a:srcRect/>
          <a:stretch/>
        </p:blipFill>
        <p:spPr>
          <a:xfrm>
            <a:off x="6506775" y="3602314"/>
            <a:ext cx="409153" cy="340959"/>
          </a:xfrm>
          <a:prstGeom prst="rect">
            <a:avLst/>
          </a:prstGeom>
        </p:spPr>
      </p:pic>
      <p:pic>
        <p:nvPicPr>
          <p:cNvPr id="26" name="Picture 25" descr="A close up of a logo&#10;&#10;Description generated with very high confidence">
            <a:extLst>
              <a:ext uri="{FF2B5EF4-FFF2-40B4-BE49-F238E27FC236}">
                <a16:creationId xmlns:a16="http://schemas.microsoft.com/office/drawing/2014/main" id="{52C8012B-F7E0-46AF-AD33-05332851E75C}"/>
              </a:ext>
            </a:extLst>
          </p:cNvPr>
          <p:cNvPicPr>
            <a:picLocks noChangeAspect="1"/>
          </p:cNvPicPr>
          <p:nvPr/>
        </p:nvPicPr>
        <p:blipFill rotWithShape="1">
          <a:blip r:embed="rId8">
            <a:extLst>
              <a:ext uri="{28A0092B-C50C-407E-A947-70E740481C1C}">
                <a14:useLocalDpi xmlns:a14="http://schemas.microsoft.com/office/drawing/2010/main" val="0"/>
              </a:ext>
            </a:extLst>
          </a:blip>
          <a:srcRect/>
          <a:stretch/>
        </p:blipFill>
        <p:spPr>
          <a:xfrm>
            <a:off x="4061008" y="3593696"/>
            <a:ext cx="526460" cy="299152"/>
          </a:xfrm>
          <a:prstGeom prst="rect">
            <a:avLst/>
          </a:prstGeom>
        </p:spPr>
      </p:pic>
      <p:sp>
        <p:nvSpPr>
          <p:cNvPr id="27" name="Rectangle 26">
            <a:extLst>
              <a:ext uri="{FF2B5EF4-FFF2-40B4-BE49-F238E27FC236}">
                <a16:creationId xmlns:a16="http://schemas.microsoft.com/office/drawing/2014/main" id="{76B12BD8-910C-4DAD-B2B0-DE880D4A3DE6}"/>
              </a:ext>
            </a:extLst>
          </p:cNvPr>
          <p:cNvSpPr/>
          <p:nvPr/>
        </p:nvSpPr>
        <p:spPr bwMode="auto">
          <a:xfrm>
            <a:off x="1457472" y="3966416"/>
            <a:ext cx="193477" cy="31285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8" name="Rectangle 27">
            <a:extLst>
              <a:ext uri="{FF2B5EF4-FFF2-40B4-BE49-F238E27FC236}">
                <a16:creationId xmlns:a16="http://schemas.microsoft.com/office/drawing/2014/main" id="{36E00531-0951-4A82-ABC7-ED6E3DCB12B8}"/>
              </a:ext>
            </a:extLst>
          </p:cNvPr>
          <p:cNvSpPr/>
          <p:nvPr/>
        </p:nvSpPr>
        <p:spPr bwMode="auto">
          <a:xfrm>
            <a:off x="3633096" y="3970695"/>
            <a:ext cx="193477" cy="312855"/>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6" name="TextBox 19">
            <a:extLst>
              <a:ext uri="{FF2B5EF4-FFF2-40B4-BE49-F238E27FC236}">
                <a16:creationId xmlns:a16="http://schemas.microsoft.com/office/drawing/2014/main" id="{95E0D36F-719B-48FE-80A7-EE6C977BBC72}"/>
              </a:ext>
            </a:extLst>
          </p:cNvPr>
          <p:cNvSpPr txBox="1"/>
          <p:nvPr/>
        </p:nvSpPr>
        <p:spPr>
          <a:xfrm>
            <a:off x="1667955" y="4706199"/>
            <a:ext cx="4557369"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6 + 9 = 15.</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6 hundred + 9 hundred = 15 hundred</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15 hundred = 1,500</a:t>
            </a:r>
          </a:p>
        </p:txBody>
      </p:sp>
    </p:spTree>
    <p:extLst>
      <p:ext uri="{BB962C8B-B14F-4D97-AF65-F5344CB8AC3E}">
        <p14:creationId xmlns:p14="http://schemas.microsoft.com/office/powerpoint/2010/main" val="22034725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607EEF7A-6B54-4993-B6F6-137E22D53A00}"/>
              </a:ext>
            </a:extLst>
          </p:cNvPr>
          <p:cNvSpPr>
            <a:spLocks noGrp="1"/>
          </p:cNvSpPr>
          <p:nvPr>
            <p:ph type="title"/>
          </p:nvPr>
        </p:nvSpPr>
        <p:spPr/>
        <p:txBody>
          <a:bodyPr/>
          <a:lstStyle/>
          <a:p>
            <a:r>
              <a:rPr lang="en-GB" dirty="0"/>
              <a:t>4NF-3 Scaling number facts by 100</a:t>
            </a:r>
          </a:p>
        </p:txBody>
      </p:sp>
      <p:pic>
        <p:nvPicPr>
          <p:cNvPr id="5" name="Picture 4">
            <a:extLst>
              <a:ext uri="{FF2B5EF4-FFF2-40B4-BE49-F238E27FC236}">
                <a16:creationId xmlns:a16="http://schemas.microsoft.com/office/drawing/2014/main" id="{3E4E18DE-7688-4C8F-AD82-1D97721FA114}"/>
              </a:ext>
            </a:extLst>
          </p:cNvPr>
          <p:cNvPicPr>
            <a:picLocks noChangeAspect="1"/>
          </p:cNvPicPr>
          <p:nvPr/>
        </p:nvPicPr>
        <p:blipFill rotWithShape="1">
          <a:blip r:embed="rId3">
            <a:extLst>
              <a:ext uri="{28A0092B-C50C-407E-A947-70E740481C1C}">
                <a14:useLocalDpi xmlns:a14="http://schemas.microsoft.com/office/drawing/2010/main" val="0"/>
              </a:ext>
            </a:extLst>
          </a:blip>
          <a:srcRect/>
          <a:stretch/>
        </p:blipFill>
        <p:spPr>
          <a:xfrm>
            <a:off x="730359" y="1201109"/>
            <a:ext cx="2556286" cy="3323174"/>
          </a:xfrm>
          <a:prstGeom prst="rect">
            <a:avLst/>
          </a:prstGeom>
        </p:spPr>
      </p:pic>
      <p:sp>
        <p:nvSpPr>
          <p:cNvPr id="8" name="TextBox 7">
            <a:extLst>
              <a:ext uri="{FF2B5EF4-FFF2-40B4-BE49-F238E27FC236}">
                <a16:creationId xmlns:a16="http://schemas.microsoft.com/office/drawing/2014/main" id="{02D119D8-109F-4EED-9648-52FD510EEF6D}"/>
              </a:ext>
            </a:extLst>
          </p:cNvPr>
          <p:cNvSpPr txBox="1"/>
          <p:nvPr/>
        </p:nvSpPr>
        <p:spPr bwMode="auto">
          <a:xfrm>
            <a:off x="1483358" y="4871799"/>
            <a:ext cx="1050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400 ml</a:t>
            </a:r>
          </a:p>
        </p:txBody>
      </p:sp>
      <p:pic>
        <p:nvPicPr>
          <p:cNvPr id="9" name="Picture 8">
            <a:extLst>
              <a:ext uri="{FF2B5EF4-FFF2-40B4-BE49-F238E27FC236}">
                <a16:creationId xmlns:a16="http://schemas.microsoft.com/office/drawing/2014/main" id="{46CC0253-52E9-4D8F-9C8C-6329E9510222}"/>
              </a:ext>
            </a:extLst>
          </p:cNvPr>
          <p:cNvPicPr>
            <a:picLocks noChangeAspect="1"/>
          </p:cNvPicPr>
          <p:nvPr/>
        </p:nvPicPr>
        <p:blipFill rotWithShape="1">
          <a:blip r:embed="rId4">
            <a:extLst>
              <a:ext uri="{28A0092B-C50C-407E-A947-70E740481C1C}">
                <a14:useLocalDpi xmlns:a14="http://schemas.microsoft.com/office/drawing/2010/main" val="0"/>
              </a:ext>
            </a:extLst>
          </a:blip>
          <a:srcRect r="-9634"/>
          <a:stretch/>
        </p:blipFill>
        <p:spPr>
          <a:xfrm>
            <a:off x="3286644" y="1201109"/>
            <a:ext cx="2802577" cy="3323174"/>
          </a:xfrm>
          <a:prstGeom prst="rect">
            <a:avLst/>
          </a:prstGeom>
        </p:spPr>
      </p:pic>
      <p:sp>
        <p:nvSpPr>
          <p:cNvPr id="10" name="TextBox 9">
            <a:extLst>
              <a:ext uri="{FF2B5EF4-FFF2-40B4-BE49-F238E27FC236}">
                <a16:creationId xmlns:a16="http://schemas.microsoft.com/office/drawing/2014/main" id="{49C539C0-8CAE-446B-BFA1-9ED493D8716F}"/>
              </a:ext>
            </a:extLst>
          </p:cNvPr>
          <p:cNvSpPr txBox="1"/>
          <p:nvPr/>
        </p:nvSpPr>
        <p:spPr bwMode="auto">
          <a:xfrm>
            <a:off x="4197773" y="4854991"/>
            <a:ext cx="105028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900 ml</a:t>
            </a:r>
          </a:p>
        </p:txBody>
      </p:sp>
      <p:sp>
        <p:nvSpPr>
          <p:cNvPr id="11" name="TextBox 10">
            <a:extLst>
              <a:ext uri="{FF2B5EF4-FFF2-40B4-BE49-F238E27FC236}">
                <a16:creationId xmlns:a16="http://schemas.microsoft.com/office/drawing/2014/main" id="{A90ACB70-66E8-4B91-A1BD-8191BD803E5E}"/>
              </a:ext>
            </a:extLst>
          </p:cNvPr>
          <p:cNvSpPr txBox="1"/>
          <p:nvPr/>
        </p:nvSpPr>
        <p:spPr bwMode="auto">
          <a:xfrm>
            <a:off x="3072234" y="5647364"/>
            <a:ext cx="47961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a:t>
            </a:r>
          </a:p>
        </p:txBody>
      </p:sp>
      <p:sp>
        <p:nvSpPr>
          <p:cNvPr id="12" name="TextBox 11">
            <a:extLst>
              <a:ext uri="{FF2B5EF4-FFF2-40B4-BE49-F238E27FC236}">
                <a16:creationId xmlns:a16="http://schemas.microsoft.com/office/drawing/2014/main" id="{DB238DC2-599B-485E-BEA9-5E91E5BE2431}"/>
              </a:ext>
            </a:extLst>
          </p:cNvPr>
          <p:cNvSpPr txBox="1"/>
          <p:nvPr/>
        </p:nvSpPr>
        <p:spPr bwMode="auto">
          <a:xfrm>
            <a:off x="4461871" y="5656891"/>
            <a:ext cx="151996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 xmlns:ma14="http://schemas.microsoft.com/office/mac/drawingml/2011/main"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1,300 ml</a:t>
            </a:r>
          </a:p>
        </p:txBody>
      </p:sp>
      <p:sp>
        <p:nvSpPr>
          <p:cNvPr id="4" name="TextBox 19">
            <a:extLst>
              <a:ext uri="{FF2B5EF4-FFF2-40B4-BE49-F238E27FC236}">
                <a16:creationId xmlns:a16="http://schemas.microsoft.com/office/drawing/2014/main" id="{AD2E04C7-7140-429A-A4E0-AD35022309B5}"/>
              </a:ext>
            </a:extLst>
          </p:cNvPr>
          <p:cNvSpPr txBox="1"/>
          <p:nvPr/>
        </p:nvSpPr>
        <p:spPr>
          <a:xfrm>
            <a:off x="4992414" y="7056733"/>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xx</a:t>
            </a:r>
          </a:p>
        </p:txBody>
      </p:sp>
      <p:sp>
        <p:nvSpPr>
          <p:cNvPr id="6" name="Content Placeholder 2">
            <a:extLst>
              <a:ext uri="{FF2B5EF4-FFF2-40B4-BE49-F238E27FC236}">
                <a16:creationId xmlns:a16="http://schemas.microsoft.com/office/drawing/2014/main" id="{0294918A-8641-4696-8A9E-1DB307981462}"/>
              </a:ext>
            </a:extLst>
          </p:cNvPr>
          <p:cNvSpPr txBox="1">
            <a:spLocks/>
          </p:cNvSpPr>
          <p:nvPr/>
        </p:nvSpPr>
        <p:spPr>
          <a:xfrm>
            <a:off x="6210162" y="1231501"/>
            <a:ext cx="5646478" cy="455969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read the scale to find how much liquid in the first jug? And the second jug?</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we add these together, can you write the related fact that will help you solve this calculation?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Could we add to make 1,000 first? What is the best way to do this? If we add on to 900 to make 1,000, how much have we added? How much more do we need to add?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using other number pairs and other measures contexts including length and mass.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extLst>
      <p:ext uri="{BB962C8B-B14F-4D97-AF65-F5344CB8AC3E}">
        <p14:creationId xmlns:p14="http://schemas.microsoft.com/office/powerpoint/2010/main" val="5223273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1" nodeType="clickEffect">
                                  <p:stCondLst>
                                    <p:cond delay="0"/>
                                  </p:stCondLst>
                                  <p:childTnLst>
                                    <p:set>
                                      <p:cBhvr>
                                        <p:cTn id="16" dur="1" fill="hold">
                                          <p:stCondLst>
                                            <p:cond delay="0"/>
                                          </p:stCondLst>
                                        </p:cTn>
                                        <p:tgtEl>
                                          <p:spTgt spid="10"/>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42" presetClass="path" presetSubtype="0" accel="50000" decel="50000" fill="hold" grpId="1" nodeType="clickEffect">
                                  <p:stCondLst>
                                    <p:cond delay="0"/>
                                  </p:stCondLst>
                                  <p:childTnLst>
                                    <p:animMotion origin="layout" path="M -3.54167E-6 -1.48148E-6 L 0.05873 0.11088 " pathEditMode="relative" rAng="0" ptsTypes="AA">
                                      <p:cBhvr>
                                        <p:cTn id="20" dur="2000" fill="hold"/>
                                        <p:tgtEl>
                                          <p:spTgt spid="8"/>
                                        </p:tgtEl>
                                        <p:attrNameLst>
                                          <p:attrName>ppt_x</p:attrName>
                                          <p:attrName>ppt_y</p:attrName>
                                        </p:attrNameLst>
                                      </p:cBhvr>
                                      <p:rCtr x="2930" y="5532"/>
                                    </p:animMotion>
                                  </p:childTnLst>
                                </p:cTn>
                              </p:par>
                              <p:par>
                                <p:cTn id="21" presetID="42" presetClass="path" presetSubtype="0" accel="50000" decel="50000" fill="hold" grpId="0" nodeType="withEffect">
                                  <p:stCondLst>
                                    <p:cond delay="0"/>
                                  </p:stCondLst>
                                  <p:childTnLst>
                                    <p:animMotion origin="layout" path="M 2.08333E-7 4.81481E-6 L -0.06185 0.11435 " pathEditMode="relative" rAng="0" ptsTypes="AA">
                                      <p:cBhvr>
                                        <p:cTn id="22" dur="2000" fill="hold"/>
                                        <p:tgtEl>
                                          <p:spTgt spid="10"/>
                                        </p:tgtEl>
                                        <p:attrNameLst>
                                          <p:attrName>ppt_x</p:attrName>
                                          <p:attrName>ppt_y</p:attrName>
                                        </p:attrNameLst>
                                      </p:cBhvr>
                                      <p:rCtr x="-3099" y="5718"/>
                                    </p:animMotion>
                                  </p:childTnLst>
                                </p:cTn>
                              </p:par>
                            </p:childTnLst>
                          </p:cTn>
                        </p:par>
                        <p:par>
                          <p:cTn id="23" fill="hold">
                            <p:stCondLst>
                              <p:cond delay="2000"/>
                            </p:stCondLst>
                            <p:childTnLst>
                              <p:par>
                                <p:cTn id="24" presetID="10" presetClass="entr" presetSubtype="0" fill="hold" grpId="0" nodeType="afterEffect">
                                  <p:stCondLst>
                                    <p:cond delay="0"/>
                                  </p:stCondLst>
                                  <p:childTnLst>
                                    <p:set>
                                      <p:cBhvr>
                                        <p:cTn id="25" dur="1" fill="hold">
                                          <p:stCondLst>
                                            <p:cond delay="0"/>
                                          </p:stCondLst>
                                        </p:cTn>
                                        <p:tgtEl>
                                          <p:spTgt spid="11"/>
                                        </p:tgtEl>
                                        <p:attrNameLst>
                                          <p:attrName>style.visibility</p:attrName>
                                        </p:attrNameLst>
                                      </p:cBhvr>
                                      <p:to>
                                        <p:strVal val="visible"/>
                                      </p:to>
                                    </p:set>
                                    <p:animEffect transition="in" filter="fade">
                                      <p:cBhvr>
                                        <p:cTn id="26" dur="500"/>
                                        <p:tgtEl>
                                          <p:spTgt spid="11"/>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2"/>
                                        </p:tgtEl>
                                        <p:attrNameLst>
                                          <p:attrName>style.visibility</p:attrName>
                                        </p:attrNameLst>
                                      </p:cBhvr>
                                      <p:to>
                                        <p:strVal val="visible"/>
                                      </p:to>
                                    </p:set>
                                    <p:animEffect transition="in" filter="fade">
                                      <p:cBhvr>
                                        <p:cTn id="31"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8" grpId="1"/>
      <p:bldP spid="10" grpId="0"/>
      <p:bldP spid="10" grpId="1"/>
      <p:bldP spid="11" grpId="0"/>
      <p:bldP spid="12"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Content Placeholder 2">
            <a:extLst>
              <a:ext uri="{FF2B5EF4-FFF2-40B4-BE49-F238E27FC236}">
                <a16:creationId xmlns:a16="http://schemas.microsoft.com/office/drawing/2014/main" id="{81F5EF6A-E9F1-4C8F-8FD9-534E8D73FDC0}"/>
              </a:ext>
            </a:extLst>
          </p:cNvPr>
          <p:cNvSpPr txBox="1">
            <a:spLocks/>
          </p:cNvSpPr>
          <p:nvPr/>
        </p:nvSpPr>
        <p:spPr>
          <a:xfrm>
            <a:off x="6096000" y="1231521"/>
            <a:ext cx="5760640"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these two representations. What is the same/different?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how you can use place value to use the first calculation to solve the second calculation</a:t>
            </a:r>
            <a:r>
              <a:rPr lang="en-GB" sz="2000" dirty="0">
                <a:latin typeface="Arial"/>
              </a:rPr>
              <a:t>.</a:t>
            </a:r>
            <a:r>
              <a:rPr kumimoji="0" lang="en-GB" sz="2000" b="0" i="0" u="none" strike="noStrike" kern="1200" cap="none" spc="0" normalizeH="0" baseline="0" noProof="0" dirty="0">
                <a:ln>
                  <a:noFill/>
                </a:ln>
                <a:solidFill>
                  <a:srgbClr val="585858"/>
                </a:solidFill>
                <a:effectLst/>
                <a:uLnTx/>
                <a:uFillTx/>
                <a:latin typeface="Arial"/>
                <a:ea typeface="+mn-ea"/>
                <a:cs typeface="+mn-cs"/>
              </a:rPr>
              <a:t> How else can we say 12 hundred?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calculations using multiplication can you write?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similar calculations.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2" name="Title 1">
            <a:extLst>
              <a:ext uri="{FF2B5EF4-FFF2-40B4-BE49-F238E27FC236}">
                <a16:creationId xmlns:a16="http://schemas.microsoft.com/office/drawing/2014/main" id="{C8B254F6-8F2E-41AC-9C5E-7CD383634D2B}"/>
              </a:ext>
            </a:extLst>
          </p:cNvPr>
          <p:cNvSpPr>
            <a:spLocks noGrp="1"/>
          </p:cNvSpPr>
          <p:nvPr>
            <p:ph type="title"/>
          </p:nvPr>
        </p:nvSpPr>
        <p:spPr/>
        <p:txBody>
          <a:bodyPr/>
          <a:lstStyle/>
          <a:p>
            <a:r>
              <a:rPr lang="en-GB" dirty="0"/>
              <a:t>4NF-3 Scaling number facts by 100</a:t>
            </a:r>
          </a:p>
        </p:txBody>
      </p:sp>
      <p:grpSp>
        <p:nvGrpSpPr>
          <p:cNvPr id="25" name="Group 24">
            <a:extLst>
              <a:ext uri="{FF2B5EF4-FFF2-40B4-BE49-F238E27FC236}">
                <a16:creationId xmlns:a16="http://schemas.microsoft.com/office/drawing/2014/main" id="{08E5F96E-23E1-4F3F-B3C8-95420EA28050}"/>
              </a:ext>
            </a:extLst>
          </p:cNvPr>
          <p:cNvGrpSpPr/>
          <p:nvPr/>
        </p:nvGrpSpPr>
        <p:grpSpPr>
          <a:xfrm>
            <a:off x="1588356" y="1760542"/>
            <a:ext cx="3434442" cy="1958340"/>
            <a:chOff x="2854779" y="2164080"/>
            <a:chExt cx="3434442" cy="1958340"/>
          </a:xfrm>
        </p:grpSpPr>
        <p:sp>
          <p:nvSpPr>
            <p:cNvPr id="7" name="Rectangle: Rounded Corners 6">
              <a:extLst>
                <a:ext uri="{FF2B5EF4-FFF2-40B4-BE49-F238E27FC236}">
                  <a16:creationId xmlns:a16="http://schemas.microsoft.com/office/drawing/2014/main" id="{E2C4537C-61C8-4F35-B3A7-ED4351F6A389}"/>
                </a:ext>
              </a:extLst>
            </p:cNvPr>
            <p:cNvSpPr/>
            <p:nvPr/>
          </p:nvSpPr>
          <p:spPr>
            <a:xfrm>
              <a:off x="2854779" y="2164080"/>
              <a:ext cx="716280" cy="1958340"/>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Rectangle: Rounded Corners 7">
              <a:extLst>
                <a:ext uri="{FF2B5EF4-FFF2-40B4-BE49-F238E27FC236}">
                  <a16:creationId xmlns:a16="http://schemas.microsoft.com/office/drawing/2014/main" id="{E871C8AD-6FB9-4F9B-B385-0543A6D1D981}"/>
                </a:ext>
              </a:extLst>
            </p:cNvPr>
            <p:cNvSpPr/>
            <p:nvPr/>
          </p:nvSpPr>
          <p:spPr>
            <a:xfrm>
              <a:off x="3760833" y="2164080"/>
              <a:ext cx="716280" cy="1958340"/>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 name="Rectangle: Rounded Corners 11">
              <a:extLst>
                <a:ext uri="{FF2B5EF4-FFF2-40B4-BE49-F238E27FC236}">
                  <a16:creationId xmlns:a16="http://schemas.microsoft.com/office/drawing/2014/main" id="{AF2A6407-1306-40D8-AF50-E06A6AC830F0}"/>
                </a:ext>
              </a:extLst>
            </p:cNvPr>
            <p:cNvSpPr/>
            <p:nvPr/>
          </p:nvSpPr>
          <p:spPr>
            <a:xfrm>
              <a:off x="4666887" y="2164080"/>
              <a:ext cx="716280" cy="1958340"/>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6" name="Rectangle: Rounded Corners 15">
              <a:extLst>
                <a:ext uri="{FF2B5EF4-FFF2-40B4-BE49-F238E27FC236}">
                  <a16:creationId xmlns:a16="http://schemas.microsoft.com/office/drawing/2014/main" id="{CFB89223-EB4E-4A70-8802-337D9A61B0AD}"/>
                </a:ext>
              </a:extLst>
            </p:cNvPr>
            <p:cNvSpPr/>
            <p:nvPr/>
          </p:nvSpPr>
          <p:spPr>
            <a:xfrm>
              <a:off x="5572941" y="2164080"/>
              <a:ext cx="716280" cy="1958340"/>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24" name="Group 23">
            <a:extLst>
              <a:ext uri="{FF2B5EF4-FFF2-40B4-BE49-F238E27FC236}">
                <a16:creationId xmlns:a16="http://schemas.microsoft.com/office/drawing/2014/main" id="{97E71551-079C-437E-B408-CD5F113A3359}"/>
              </a:ext>
            </a:extLst>
          </p:cNvPr>
          <p:cNvGrpSpPr/>
          <p:nvPr/>
        </p:nvGrpSpPr>
        <p:grpSpPr>
          <a:xfrm>
            <a:off x="1670744" y="1834105"/>
            <a:ext cx="3268961" cy="1808514"/>
            <a:chOff x="2937166" y="2237643"/>
            <a:chExt cx="3268961" cy="1808514"/>
          </a:xfrm>
        </p:grpSpPr>
        <p:pic>
          <p:nvPicPr>
            <p:cNvPr id="3" name="Picture 2">
              <a:extLst>
                <a:ext uri="{FF2B5EF4-FFF2-40B4-BE49-F238E27FC236}">
                  <a16:creationId xmlns:a16="http://schemas.microsoft.com/office/drawing/2014/main" id="{47AD3BE3-E0DC-414B-A019-69FB0E5F7C1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937166" y="2237643"/>
              <a:ext cx="550799" cy="548514"/>
            </a:xfrm>
            <a:prstGeom prst="rect">
              <a:avLst/>
            </a:prstGeom>
          </p:spPr>
        </p:pic>
        <p:pic>
          <p:nvPicPr>
            <p:cNvPr id="4" name="Picture 3">
              <a:extLst>
                <a:ext uri="{FF2B5EF4-FFF2-40B4-BE49-F238E27FC236}">
                  <a16:creationId xmlns:a16="http://schemas.microsoft.com/office/drawing/2014/main" id="{DB4DF501-7C99-4C83-B5C8-F5DB6D9EB06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937166" y="2867643"/>
              <a:ext cx="550799" cy="548514"/>
            </a:xfrm>
            <a:prstGeom prst="rect">
              <a:avLst/>
            </a:prstGeom>
          </p:spPr>
        </p:pic>
        <p:pic>
          <p:nvPicPr>
            <p:cNvPr id="5" name="Picture 4">
              <a:extLst>
                <a:ext uri="{FF2B5EF4-FFF2-40B4-BE49-F238E27FC236}">
                  <a16:creationId xmlns:a16="http://schemas.microsoft.com/office/drawing/2014/main" id="{CEAD0BC2-0248-40B7-932E-A84EA4B16AC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937166" y="3497643"/>
              <a:ext cx="550799" cy="548514"/>
            </a:xfrm>
            <a:prstGeom prst="rect">
              <a:avLst/>
            </a:prstGeom>
          </p:spPr>
        </p:pic>
        <p:pic>
          <p:nvPicPr>
            <p:cNvPr id="9" name="Picture 8">
              <a:extLst>
                <a:ext uri="{FF2B5EF4-FFF2-40B4-BE49-F238E27FC236}">
                  <a16:creationId xmlns:a16="http://schemas.microsoft.com/office/drawing/2014/main" id="{E37EA466-7439-4D07-81F2-479BA291AD3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843220" y="2237643"/>
              <a:ext cx="550799" cy="548514"/>
            </a:xfrm>
            <a:prstGeom prst="rect">
              <a:avLst/>
            </a:prstGeom>
          </p:spPr>
        </p:pic>
        <p:pic>
          <p:nvPicPr>
            <p:cNvPr id="10" name="Picture 9">
              <a:extLst>
                <a:ext uri="{FF2B5EF4-FFF2-40B4-BE49-F238E27FC236}">
                  <a16:creationId xmlns:a16="http://schemas.microsoft.com/office/drawing/2014/main" id="{497314B1-A6B9-4477-A459-AF186CB09FD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843220" y="2867643"/>
              <a:ext cx="550799" cy="548514"/>
            </a:xfrm>
            <a:prstGeom prst="rect">
              <a:avLst/>
            </a:prstGeom>
          </p:spPr>
        </p:pic>
        <p:pic>
          <p:nvPicPr>
            <p:cNvPr id="11" name="Picture 10">
              <a:extLst>
                <a:ext uri="{FF2B5EF4-FFF2-40B4-BE49-F238E27FC236}">
                  <a16:creationId xmlns:a16="http://schemas.microsoft.com/office/drawing/2014/main" id="{DC58E94A-B1FB-4C49-A8B9-2E58F518476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843220" y="3497643"/>
              <a:ext cx="550799" cy="548514"/>
            </a:xfrm>
            <a:prstGeom prst="rect">
              <a:avLst/>
            </a:prstGeom>
          </p:spPr>
        </p:pic>
        <p:pic>
          <p:nvPicPr>
            <p:cNvPr id="13" name="Picture 12">
              <a:extLst>
                <a:ext uri="{FF2B5EF4-FFF2-40B4-BE49-F238E27FC236}">
                  <a16:creationId xmlns:a16="http://schemas.microsoft.com/office/drawing/2014/main" id="{04E6192C-7BFE-4CB8-96EE-09F15CDFF6A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749274" y="2237643"/>
              <a:ext cx="550799" cy="548514"/>
            </a:xfrm>
            <a:prstGeom prst="rect">
              <a:avLst/>
            </a:prstGeom>
          </p:spPr>
        </p:pic>
        <p:pic>
          <p:nvPicPr>
            <p:cNvPr id="14" name="Picture 13">
              <a:extLst>
                <a:ext uri="{FF2B5EF4-FFF2-40B4-BE49-F238E27FC236}">
                  <a16:creationId xmlns:a16="http://schemas.microsoft.com/office/drawing/2014/main" id="{79A59264-682C-491D-8775-88D930871C3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749274" y="2867643"/>
              <a:ext cx="550799" cy="548514"/>
            </a:xfrm>
            <a:prstGeom prst="rect">
              <a:avLst/>
            </a:prstGeom>
          </p:spPr>
        </p:pic>
        <p:pic>
          <p:nvPicPr>
            <p:cNvPr id="15" name="Picture 14">
              <a:extLst>
                <a:ext uri="{FF2B5EF4-FFF2-40B4-BE49-F238E27FC236}">
                  <a16:creationId xmlns:a16="http://schemas.microsoft.com/office/drawing/2014/main" id="{1530483B-EF9C-4536-AD0B-58BCC04A47D5}"/>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749274" y="3497643"/>
              <a:ext cx="550799" cy="548514"/>
            </a:xfrm>
            <a:prstGeom prst="rect">
              <a:avLst/>
            </a:prstGeom>
          </p:spPr>
        </p:pic>
        <p:pic>
          <p:nvPicPr>
            <p:cNvPr id="17" name="Picture 16">
              <a:extLst>
                <a:ext uri="{FF2B5EF4-FFF2-40B4-BE49-F238E27FC236}">
                  <a16:creationId xmlns:a16="http://schemas.microsoft.com/office/drawing/2014/main" id="{5F0572B2-BE43-46EA-B105-3B505BB63B85}"/>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655328" y="2237643"/>
              <a:ext cx="550799" cy="548514"/>
            </a:xfrm>
            <a:prstGeom prst="rect">
              <a:avLst/>
            </a:prstGeom>
          </p:spPr>
        </p:pic>
        <p:pic>
          <p:nvPicPr>
            <p:cNvPr id="18" name="Picture 17">
              <a:extLst>
                <a:ext uri="{FF2B5EF4-FFF2-40B4-BE49-F238E27FC236}">
                  <a16:creationId xmlns:a16="http://schemas.microsoft.com/office/drawing/2014/main" id="{9B37E37D-8AA6-47D7-BE17-67F1075DFCD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655328" y="2867643"/>
              <a:ext cx="550799" cy="548514"/>
            </a:xfrm>
            <a:prstGeom prst="rect">
              <a:avLst/>
            </a:prstGeom>
          </p:spPr>
        </p:pic>
        <p:pic>
          <p:nvPicPr>
            <p:cNvPr id="19" name="Picture 18">
              <a:extLst>
                <a:ext uri="{FF2B5EF4-FFF2-40B4-BE49-F238E27FC236}">
                  <a16:creationId xmlns:a16="http://schemas.microsoft.com/office/drawing/2014/main" id="{E0ABC6BA-88A8-4DF2-BC9A-9E413DFF18D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655328" y="3497643"/>
              <a:ext cx="550799" cy="548514"/>
            </a:xfrm>
            <a:prstGeom prst="rect">
              <a:avLst/>
            </a:prstGeom>
          </p:spPr>
        </p:pic>
      </p:grpSp>
      <p:sp>
        <p:nvSpPr>
          <p:cNvPr id="21" name="Rectangle 20">
            <a:extLst>
              <a:ext uri="{FF2B5EF4-FFF2-40B4-BE49-F238E27FC236}">
                <a16:creationId xmlns:a16="http://schemas.microsoft.com/office/drawing/2014/main" id="{9A91CB7E-3150-4B1B-90A7-62388764116F}"/>
              </a:ext>
            </a:extLst>
          </p:cNvPr>
          <p:cNvSpPr/>
          <p:nvPr/>
        </p:nvSpPr>
        <p:spPr>
          <a:xfrm>
            <a:off x="2447938" y="4326199"/>
            <a:ext cx="1457450" cy="43088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a:t>
            </a: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 = 12</a:t>
            </a:r>
          </a:p>
        </p:txBody>
      </p:sp>
      <p:sp>
        <p:nvSpPr>
          <p:cNvPr id="22" name="Rectangle 21">
            <a:extLst>
              <a:ext uri="{FF2B5EF4-FFF2-40B4-BE49-F238E27FC236}">
                <a16:creationId xmlns:a16="http://schemas.microsoft.com/office/drawing/2014/main" id="{8E90101D-B40E-4892-8352-9634D430FB48}"/>
              </a:ext>
            </a:extLst>
          </p:cNvPr>
          <p:cNvSpPr/>
          <p:nvPr/>
        </p:nvSpPr>
        <p:spPr>
          <a:xfrm>
            <a:off x="1080574" y="4761163"/>
            <a:ext cx="4192173" cy="43088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a:t>
            </a: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 hundreds =</a:t>
            </a: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 hundreds</a:t>
            </a:r>
          </a:p>
        </p:txBody>
      </p:sp>
      <p:sp>
        <p:nvSpPr>
          <p:cNvPr id="23" name="Rectangle 22">
            <a:extLst>
              <a:ext uri="{FF2B5EF4-FFF2-40B4-BE49-F238E27FC236}">
                <a16:creationId xmlns:a16="http://schemas.microsoft.com/office/drawing/2014/main" id="{A00AAD16-02FF-40B5-B597-0F5481CFF139}"/>
              </a:ext>
            </a:extLst>
          </p:cNvPr>
          <p:cNvSpPr/>
          <p:nvPr/>
        </p:nvSpPr>
        <p:spPr>
          <a:xfrm>
            <a:off x="2123361" y="5205413"/>
            <a:ext cx="2164375" cy="43088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4 </a:t>
            </a:r>
            <a:r>
              <a:rPr kumimoji="0" lang="en-GB" sz="22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a:t>
            </a: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300 = 1,200</a:t>
            </a:r>
          </a:p>
        </p:txBody>
      </p:sp>
      <p:grpSp>
        <p:nvGrpSpPr>
          <p:cNvPr id="28" name="Group 27">
            <a:extLst>
              <a:ext uri="{FF2B5EF4-FFF2-40B4-BE49-F238E27FC236}">
                <a16:creationId xmlns:a16="http://schemas.microsoft.com/office/drawing/2014/main" id="{1232EF72-1764-4288-AFFD-C5B9250AC1B3}"/>
              </a:ext>
            </a:extLst>
          </p:cNvPr>
          <p:cNvGrpSpPr/>
          <p:nvPr/>
        </p:nvGrpSpPr>
        <p:grpSpPr>
          <a:xfrm>
            <a:off x="1673023" y="1834105"/>
            <a:ext cx="3264400" cy="1808514"/>
            <a:chOff x="2939446" y="2237643"/>
            <a:chExt cx="3264400" cy="1808514"/>
          </a:xfrm>
        </p:grpSpPr>
        <p:pic>
          <p:nvPicPr>
            <p:cNvPr id="29" name="Picture 28">
              <a:extLst>
                <a:ext uri="{FF2B5EF4-FFF2-40B4-BE49-F238E27FC236}">
                  <a16:creationId xmlns:a16="http://schemas.microsoft.com/office/drawing/2014/main" id="{DFB694AF-1BDC-49E6-ABCE-63618BCFC1C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939446" y="2237643"/>
              <a:ext cx="546238" cy="548514"/>
            </a:xfrm>
            <a:prstGeom prst="rect">
              <a:avLst/>
            </a:prstGeom>
          </p:spPr>
        </p:pic>
        <p:pic>
          <p:nvPicPr>
            <p:cNvPr id="30" name="Picture 29">
              <a:extLst>
                <a:ext uri="{FF2B5EF4-FFF2-40B4-BE49-F238E27FC236}">
                  <a16:creationId xmlns:a16="http://schemas.microsoft.com/office/drawing/2014/main" id="{7452EC39-32EE-45A3-80BC-BB3E727908D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939446" y="2867643"/>
              <a:ext cx="546238" cy="548514"/>
            </a:xfrm>
            <a:prstGeom prst="rect">
              <a:avLst/>
            </a:prstGeom>
          </p:spPr>
        </p:pic>
        <p:pic>
          <p:nvPicPr>
            <p:cNvPr id="31" name="Picture 30">
              <a:extLst>
                <a:ext uri="{FF2B5EF4-FFF2-40B4-BE49-F238E27FC236}">
                  <a16:creationId xmlns:a16="http://schemas.microsoft.com/office/drawing/2014/main" id="{0C365569-2ED1-4D76-9ADC-79224B63826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939446" y="3497643"/>
              <a:ext cx="546238" cy="548514"/>
            </a:xfrm>
            <a:prstGeom prst="rect">
              <a:avLst/>
            </a:prstGeom>
          </p:spPr>
        </p:pic>
        <p:pic>
          <p:nvPicPr>
            <p:cNvPr id="32" name="Picture 31">
              <a:extLst>
                <a:ext uri="{FF2B5EF4-FFF2-40B4-BE49-F238E27FC236}">
                  <a16:creationId xmlns:a16="http://schemas.microsoft.com/office/drawing/2014/main" id="{BC853D11-BAB2-409F-B3C3-70C9BCDC5A6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845500" y="2237643"/>
              <a:ext cx="546238" cy="548514"/>
            </a:xfrm>
            <a:prstGeom prst="rect">
              <a:avLst/>
            </a:prstGeom>
          </p:spPr>
        </p:pic>
        <p:pic>
          <p:nvPicPr>
            <p:cNvPr id="33" name="Picture 32">
              <a:extLst>
                <a:ext uri="{FF2B5EF4-FFF2-40B4-BE49-F238E27FC236}">
                  <a16:creationId xmlns:a16="http://schemas.microsoft.com/office/drawing/2014/main" id="{1F3050D2-A67A-4644-9F6F-7100D68C27D5}"/>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845500" y="2867643"/>
              <a:ext cx="546238" cy="548514"/>
            </a:xfrm>
            <a:prstGeom prst="rect">
              <a:avLst/>
            </a:prstGeom>
          </p:spPr>
        </p:pic>
        <p:pic>
          <p:nvPicPr>
            <p:cNvPr id="34" name="Picture 33">
              <a:extLst>
                <a:ext uri="{FF2B5EF4-FFF2-40B4-BE49-F238E27FC236}">
                  <a16:creationId xmlns:a16="http://schemas.microsoft.com/office/drawing/2014/main" id="{67A3E74C-F027-45E4-8328-73C6C535FBA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845500" y="3497643"/>
              <a:ext cx="546238" cy="548514"/>
            </a:xfrm>
            <a:prstGeom prst="rect">
              <a:avLst/>
            </a:prstGeom>
          </p:spPr>
        </p:pic>
        <p:pic>
          <p:nvPicPr>
            <p:cNvPr id="35" name="Picture 34">
              <a:extLst>
                <a:ext uri="{FF2B5EF4-FFF2-40B4-BE49-F238E27FC236}">
                  <a16:creationId xmlns:a16="http://schemas.microsoft.com/office/drawing/2014/main" id="{49274CE1-5748-4943-B682-9BC230E8AE3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751554" y="2237643"/>
              <a:ext cx="546238" cy="548514"/>
            </a:xfrm>
            <a:prstGeom prst="rect">
              <a:avLst/>
            </a:prstGeom>
          </p:spPr>
        </p:pic>
        <p:pic>
          <p:nvPicPr>
            <p:cNvPr id="36" name="Picture 35">
              <a:extLst>
                <a:ext uri="{FF2B5EF4-FFF2-40B4-BE49-F238E27FC236}">
                  <a16:creationId xmlns:a16="http://schemas.microsoft.com/office/drawing/2014/main" id="{36340536-1FF1-4154-B471-3045035E54C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751554" y="2867643"/>
              <a:ext cx="546238" cy="548514"/>
            </a:xfrm>
            <a:prstGeom prst="rect">
              <a:avLst/>
            </a:prstGeom>
          </p:spPr>
        </p:pic>
        <p:pic>
          <p:nvPicPr>
            <p:cNvPr id="37" name="Picture 36">
              <a:extLst>
                <a:ext uri="{FF2B5EF4-FFF2-40B4-BE49-F238E27FC236}">
                  <a16:creationId xmlns:a16="http://schemas.microsoft.com/office/drawing/2014/main" id="{A3752662-71DE-4467-B39E-21D61BDF6A6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751554" y="3497643"/>
              <a:ext cx="546238" cy="548514"/>
            </a:xfrm>
            <a:prstGeom prst="rect">
              <a:avLst/>
            </a:prstGeom>
          </p:spPr>
        </p:pic>
        <p:pic>
          <p:nvPicPr>
            <p:cNvPr id="38" name="Picture 37">
              <a:extLst>
                <a:ext uri="{FF2B5EF4-FFF2-40B4-BE49-F238E27FC236}">
                  <a16:creationId xmlns:a16="http://schemas.microsoft.com/office/drawing/2014/main" id="{E35D9D32-04B9-4ED5-A074-20C69833AAB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5657608" y="2237643"/>
              <a:ext cx="546238" cy="548514"/>
            </a:xfrm>
            <a:prstGeom prst="rect">
              <a:avLst/>
            </a:prstGeom>
          </p:spPr>
        </p:pic>
        <p:pic>
          <p:nvPicPr>
            <p:cNvPr id="39" name="Picture 38">
              <a:extLst>
                <a:ext uri="{FF2B5EF4-FFF2-40B4-BE49-F238E27FC236}">
                  <a16:creationId xmlns:a16="http://schemas.microsoft.com/office/drawing/2014/main" id="{933A5F08-EB0F-4B3B-AD04-86915D54715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5657608" y="2867643"/>
              <a:ext cx="546238" cy="548514"/>
            </a:xfrm>
            <a:prstGeom prst="rect">
              <a:avLst/>
            </a:prstGeom>
          </p:spPr>
        </p:pic>
        <p:pic>
          <p:nvPicPr>
            <p:cNvPr id="40" name="Picture 39">
              <a:extLst>
                <a:ext uri="{FF2B5EF4-FFF2-40B4-BE49-F238E27FC236}">
                  <a16:creationId xmlns:a16="http://schemas.microsoft.com/office/drawing/2014/main" id="{07B67EA8-7AC6-495C-BB4B-137C0F73602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5657608" y="3497643"/>
              <a:ext cx="546238" cy="548514"/>
            </a:xfrm>
            <a:prstGeom prst="rect">
              <a:avLst/>
            </a:prstGeom>
          </p:spPr>
        </p:pic>
      </p:grpSp>
      <p:sp>
        <p:nvSpPr>
          <p:cNvPr id="46" name="Rectangle 45">
            <a:extLst>
              <a:ext uri="{FF2B5EF4-FFF2-40B4-BE49-F238E27FC236}">
                <a16:creationId xmlns:a16="http://schemas.microsoft.com/office/drawing/2014/main" id="{804DDD04-8BB6-47A1-A1D9-B228DCCEB79C}"/>
              </a:ext>
            </a:extLst>
          </p:cNvPr>
          <p:cNvSpPr/>
          <p:nvPr/>
        </p:nvSpPr>
        <p:spPr>
          <a:xfrm>
            <a:off x="3482852" y="4764098"/>
            <a:ext cx="2049691" cy="44131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6" name="TextBox 19">
            <a:extLst>
              <a:ext uri="{FF2B5EF4-FFF2-40B4-BE49-F238E27FC236}">
                <a16:creationId xmlns:a16="http://schemas.microsoft.com/office/drawing/2014/main" id="{C32FA7B8-21DA-44CE-A634-DDBA31C5E865}"/>
              </a:ext>
            </a:extLst>
          </p:cNvPr>
          <p:cNvSpPr txBox="1"/>
          <p:nvPr/>
        </p:nvSpPr>
        <p:spPr>
          <a:xfrm>
            <a:off x="6096000" y="4187699"/>
            <a:ext cx="5486401"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4 times 3 is equal to 12.</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3 times 4 hundreds is equal to 12 hundreds.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12 hundreds is equal to 1,200.</a:t>
            </a:r>
          </a:p>
        </p:txBody>
      </p:sp>
    </p:spTree>
    <p:custDataLst>
      <p:tags r:id="rId1"/>
    </p:custDataLst>
    <p:extLst>
      <p:ext uri="{BB962C8B-B14F-4D97-AF65-F5344CB8AC3E}">
        <p14:creationId xmlns:p14="http://schemas.microsoft.com/office/powerpoint/2010/main" val="35321471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2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8"/>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22"/>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xit" presetSubtype="0" fill="hold" grpId="0" nodeType="clickEffect">
                                  <p:stCondLst>
                                    <p:cond delay="0"/>
                                  </p:stCondLst>
                                  <p:childTnLst>
                                    <p:set>
                                      <p:cBhvr>
                                        <p:cTn id="18" dur="1" fill="hold">
                                          <p:stCondLst>
                                            <p:cond delay="0"/>
                                          </p:stCondLst>
                                        </p:cTn>
                                        <p:tgtEl>
                                          <p:spTgt spid="46"/>
                                        </p:tgtEl>
                                        <p:attrNameLst>
                                          <p:attrName>style.visibility</p:attrName>
                                        </p:attrNameLst>
                                      </p:cBhvr>
                                      <p:to>
                                        <p:strVal val="hidden"/>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p:bldP spid="22" grpId="0"/>
      <p:bldP spid="23" grpId="0"/>
      <p:bldP spid="4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B254F6-8F2E-41AC-9C5E-7CD383634D2B}"/>
              </a:ext>
            </a:extLst>
          </p:cNvPr>
          <p:cNvSpPr>
            <a:spLocks noGrp="1"/>
          </p:cNvSpPr>
          <p:nvPr>
            <p:ph type="title"/>
          </p:nvPr>
        </p:nvSpPr>
        <p:spPr/>
        <p:txBody>
          <a:bodyPr/>
          <a:lstStyle/>
          <a:p>
            <a:r>
              <a:rPr lang="en-GB" dirty="0"/>
              <a:t>4NF-3 Scaling number facts by 100</a:t>
            </a:r>
          </a:p>
        </p:txBody>
      </p:sp>
      <p:grpSp>
        <p:nvGrpSpPr>
          <p:cNvPr id="25" name="Group 24">
            <a:extLst>
              <a:ext uri="{FF2B5EF4-FFF2-40B4-BE49-F238E27FC236}">
                <a16:creationId xmlns:a16="http://schemas.microsoft.com/office/drawing/2014/main" id="{08E5F96E-23E1-4F3F-B3C8-95420EA28050}"/>
              </a:ext>
            </a:extLst>
          </p:cNvPr>
          <p:cNvGrpSpPr/>
          <p:nvPr/>
        </p:nvGrpSpPr>
        <p:grpSpPr>
          <a:xfrm>
            <a:off x="1588356" y="1760542"/>
            <a:ext cx="3434442" cy="1958340"/>
            <a:chOff x="2854779" y="2164080"/>
            <a:chExt cx="3434442" cy="1958340"/>
          </a:xfrm>
        </p:grpSpPr>
        <p:sp>
          <p:nvSpPr>
            <p:cNvPr id="7" name="Rectangle: Rounded Corners 6">
              <a:extLst>
                <a:ext uri="{FF2B5EF4-FFF2-40B4-BE49-F238E27FC236}">
                  <a16:creationId xmlns:a16="http://schemas.microsoft.com/office/drawing/2014/main" id="{E2C4537C-61C8-4F35-B3A7-ED4351F6A389}"/>
                </a:ext>
              </a:extLst>
            </p:cNvPr>
            <p:cNvSpPr/>
            <p:nvPr/>
          </p:nvSpPr>
          <p:spPr>
            <a:xfrm>
              <a:off x="2854779" y="2164080"/>
              <a:ext cx="716280" cy="1958340"/>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8" name="Rectangle: Rounded Corners 7">
              <a:extLst>
                <a:ext uri="{FF2B5EF4-FFF2-40B4-BE49-F238E27FC236}">
                  <a16:creationId xmlns:a16="http://schemas.microsoft.com/office/drawing/2014/main" id="{E871C8AD-6FB9-4F9B-B385-0543A6D1D981}"/>
                </a:ext>
              </a:extLst>
            </p:cNvPr>
            <p:cNvSpPr/>
            <p:nvPr/>
          </p:nvSpPr>
          <p:spPr>
            <a:xfrm>
              <a:off x="3760833" y="2164080"/>
              <a:ext cx="716280" cy="1958340"/>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2" name="Rectangle: Rounded Corners 11">
              <a:extLst>
                <a:ext uri="{FF2B5EF4-FFF2-40B4-BE49-F238E27FC236}">
                  <a16:creationId xmlns:a16="http://schemas.microsoft.com/office/drawing/2014/main" id="{AF2A6407-1306-40D8-AF50-E06A6AC830F0}"/>
                </a:ext>
              </a:extLst>
            </p:cNvPr>
            <p:cNvSpPr/>
            <p:nvPr/>
          </p:nvSpPr>
          <p:spPr>
            <a:xfrm>
              <a:off x="4666887" y="2164080"/>
              <a:ext cx="716280" cy="1958340"/>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16" name="Rectangle: Rounded Corners 15">
              <a:extLst>
                <a:ext uri="{FF2B5EF4-FFF2-40B4-BE49-F238E27FC236}">
                  <a16:creationId xmlns:a16="http://schemas.microsoft.com/office/drawing/2014/main" id="{CFB89223-EB4E-4A70-8802-337D9A61B0AD}"/>
                </a:ext>
              </a:extLst>
            </p:cNvPr>
            <p:cNvSpPr/>
            <p:nvPr/>
          </p:nvSpPr>
          <p:spPr>
            <a:xfrm>
              <a:off x="5572941" y="2164080"/>
              <a:ext cx="716280" cy="1958340"/>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grpSp>
        <p:nvGrpSpPr>
          <p:cNvPr id="24" name="Group 23">
            <a:extLst>
              <a:ext uri="{FF2B5EF4-FFF2-40B4-BE49-F238E27FC236}">
                <a16:creationId xmlns:a16="http://schemas.microsoft.com/office/drawing/2014/main" id="{97E71551-079C-437E-B408-CD5F113A3359}"/>
              </a:ext>
            </a:extLst>
          </p:cNvPr>
          <p:cNvGrpSpPr/>
          <p:nvPr/>
        </p:nvGrpSpPr>
        <p:grpSpPr>
          <a:xfrm>
            <a:off x="1670744" y="1834105"/>
            <a:ext cx="3268961" cy="1808514"/>
            <a:chOff x="2937166" y="2237643"/>
            <a:chExt cx="3268961" cy="1808514"/>
          </a:xfrm>
        </p:grpSpPr>
        <p:pic>
          <p:nvPicPr>
            <p:cNvPr id="3" name="Picture 2">
              <a:extLst>
                <a:ext uri="{FF2B5EF4-FFF2-40B4-BE49-F238E27FC236}">
                  <a16:creationId xmlns:a16="http://schemas.microsoft.com/office/drawing/2014/main" id="{47AD3BE3-E0DC-414B-A019-69FB0E5F7C13}"/>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937166" y="2237643"/>
              <a:ext cx="550799" cy="548514"/>
            </a:xfrm>
            <a:prstGeom prst="rect">
              <a:avLst/>
            </a:prstGeom>
          </p:spPr>
        </p:pic>
        <p:pic>
          <p:nvPicPr>
            <p:cNvPr id="4" name="Picture 3">
              <a:extLst>
                <a:ext uri="{FF2B5EF4-FFF2-40B4-BE49-F238E27FC236}">
                  <a16:creationId xmlns:a16="http://schemas.microsoft.com/office/drawing/2014/main" id="{DB4DF501-7C99-4C83-B5C8-F5DB6D9EB06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937166" y="2867643"/>
              <a:ext cx="550799" cy="548514"/>
            </a:xfrm>
            <a:prstGeom prst="rect">
              <a:avLst/>
            </a:prstGeom>
          </p:spPr>
        </p:pic>
        <p:pic>
          <p:nvPicPr>
            <p:cNvPr id="5" name="Picture 4">
              <a:extLst>
                <a:ext uri="{FF2B5EF4-FFF2-40B4-BE49-F238E27FC236}">
                  <a16:creationId xmlns:a16="http://schemas.microsoft.com/office/drawing/2014/main" id="{CEAD0BC2-0248-40B7-932E-A84EA4B16AC8}"/>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2937166" y="3497643"/>
              <a:ext cx="550799" cy="548514"/>
            </a:xfrm>
            <a:prstGeom prst="rect">
              <a:avLst/>
            </a:prstGeom>
          </p:spPr>
        </p:pic>
        <p:pic>
          <p:nvPicPr>
            <p:cNvPr id="9" name="Picture 8">
              <a:extLst>
                <a:ext uri="{FF2B5EF4-FFF2-40B4-BE49-F238E27FC236}">
                  <a16:creationId xmlns:a16="http://schemas.microsoft.com/office/drawing/2014/main" id="{E37EA466-7439-4D07-81F2-479BA291AD3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843220" y="2237643"/>
              <a:ext cx="550799" cy="548514"/>
            </a:xfrm>
            <a:prstGeom prst="rect">
              <a:avLst/>
            </a:prstGeom>
          </p:spPr>
        </p:pic>
        <p:pic>
          <p:nvPicPr>
            <p:cNvPr id="10" name="Picture 9">
              <a:extLst>
                <a:ext uri="{FF2B5EF4-FFF2-40B4-BE49-F238E27FC236}">
                  <a16:creationId xmlns:a16="http://schemas.microsoft.com/office/drawing/2014/main" id="{497314B1-A6B9-4477-A459-AF186CB09FD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843220" y="2867643"/>
              <a:ext cx="550799" cy="548514"/>
            </a:xfrm>
            <a:prstGeom prst="rect">
              <a:avLst/>
            </a:prstGeom>
          </p:spPr>
        </p:pic>
        <p:pic>
          <p:nvPicPr>
            <p:cNvPr id="11" name="Picture 10">
              <a:extLst>
                <a:ext uri="{FF2B5EF4-FFF2-40B4-BE49-F238E27FC236}">
                  <a16:creationId xmlns:a16="http://schemas.microsoft.com/office/drawing/2014/main" id="{DC58E94A-B1FB-4C49-A8B9-2E58F518476C}"/>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3843220" y="3497643"/>
              <a:ext cx="550799" cy="548514"/>
            </a:xfrm>
            <a:prstGeom prst="rect">
              <a:avLst/>
            </a:prstGeom>
          </p:spPr>
        </p:pic>
        <p:pic>
          <p:nvPicPr>
            <p:cNvPr id="13" name="Picture 12">
              <a:extLst>
                <a:ext uri="{FF2B5EF4-FFF2-40B4-BE49-F238E27FC236}">
                  <a16:creationId xmlns:a16="http://schemas.microsoft.com/office/drawing/2014/main" id="{04E6192C-7BFE-4CB8-96EE-09F15CDFF6AE}"/>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749274" y="2237643"/>
              <a:ext cx="550799" cy="548514"/>
            </a:xfrm>
            <a:prstGeom prst="rect">
              <a:avLst/>
            </a:prstGeom>
          </p:spPr>
        </p:pic>
        <p:pic>
          <p:nvPicPr>
            <p:cNvPr id="14" name="Picture 13">
              <a:extLst>
                <a:ext uri="{FF2B5EF4-FFF2-40B4-BE49-F238E27FC236}">
                  <a16:creationId xmlns:a16="http://schemas.microsoft.com/office/drawing/2014/main" id="{79A59264-682C-491D-8775-88D930871C3F}"/>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749274" y="2867643"/>
              <a:ext cx="550799" cy="548514"/>
            </a:xfrm>
            <a:prstGeom prst="rect">
              <a:avLst/>
            </a:prstGeom>
          </p:spPr>
        </p:pic>
        <p:pic>
          <p:nvPicPr>
            <p:cNvPr id="15" name="Picture 14">
              <a:extLst>
                <a:ext uri="{FF2B5EF4-FFF2-40B4-BE49-F238E27FC236}">
                  <a16:creationId xmlns:a16="http://schemas.microsoft.com/office/drawing/2014/main" id="{1530483B-EF9C-4536-AD0B-58BCC04A47D5}"/>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749274" y="3497643"/>
              <a:ext cx="550799" cy="548514"/>
            </a:xfrm>
            <a:prstGeom prst="rect">
              <a:avLst/>
            </a:prstGeom>
          </p:spPr>
        </p:pic>
        <p:pic>
          <p:nvPicPr>
            <p:cNvPr id="17" name="Picture 16">
              <a:extLst>
                <a:ext uri="{FF2B5EF4-FFF2-40B4-BE49-F238E27FC236}">
                  <a16:creationId xmlns:a16="http://schemas.microsoft.com/office/drawing/2014/main" id="{5F0572B2-BE43-46EA-B105-3B505BB63B85}"/>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655328" y="2237643"/>
              <a:ext cx="550799" cy="548514"/>
            </a:xfrm>
            <a:prstGeom prst="rect">
              <a:avLst/>
            </a:prstGeom>
          </p:spPr>
        </p:pic>
        <p:pic>
          <p:nvPicPr>
            <p:cNvPr id="18" name="Picture 17">
              <a:extLst>
                <a:ext uri="{FF2B5EF4-FFF2-40B4-BE49-F238E27FC236}">
                  <a16:creationId xmlns:a16="http://schemas.microsoft.com/office/drawing/2014/main" id="{9B37E37D-8AA6-47D7-BE17-67F1075DFCD0}"/>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655328" y="2867643"/>
              <a:ext cx="550799" cy="548514"/>
            </a:xfrm>
            <a:prstGeom prst="rect">
              <a:avLst/>
            </a:prstGeom>
          </p:spPr>
        </p:pic>
        <p:pic>
          <p:nvPicPr>
            <p:cNvPr id="19" name="Picture 18">
              <a:extLst>
                <a:ext uri="{FF2B5EF4-FFF2-40B4-BE49-F238E27FC236}">
                  <a16:creationId xmlns:a16="http://schemas.microsoft.com/office/drawing/2014/main" id="{E0ABC6BA-88A8-4DF2-BC9A-9E413DFF18D9}"/>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5655328" y="3497643"/>
              <a:ext cx="550799" cy="548514"/>
            </a:xfrm>
            <a:prstGeom prst="rect">
              <a:avLst/>
            </a:prstGeom>
          </p:spPr>
        </p:pic>
      </p:grpSp>
      <p:sp>
        <p:nvSpPr>
          <p:cNvPr id="21" name="Rectangle 20">
            <a:extLst>
              <a:ext uri="{FF2B5EF4-FFF2-40B4-BE49-F238E27FC236}">
                <a16:creationId xmlns:a16="http://schemas.microsoft.com/office/drawing/2014/main" id="{9A91CB7E-3150-4B1B-90A7-62388764116F}"/>
              </a:ext>
            </a:extLst>
          </p:cNvPr>
          <p:cNvSpPr/>
          <p:nvPr/>
        </p:nvSpPr>
        <p:spPr>
          <a:xfrm>
            <a:off x="2133311" y="4288621"/>
            <a:ext cx="2154757" cy="43088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1,200 ÷ 4 = 300</a:t>
            </a:r>
          </a:p>
        </p:txBody>
      </p:sp>
      <p:grpSp>
        <p:nvGrpSpPr>
          <p:cNvPr id="28" name="Group 27">
            <a:extLst>
              <a:ext uri="{FF2B5EF4-FFF2-40B4-BE49-F238E27FC236}">
                <a16:creationId xmlns:a16="http://schemas.microsoft.com/office/drawing/2014/main" id="{1232EF72-1764-4288-AFFD-C5B9250AC1B3}"/>
              </a:ext>
            </a:extLst>
          </p:cNvPr>
          <p:cNvGrpSpPr/>
          <p:nvPr/>
        </p:nvGrpSpPr>
        <p:grpSpPr>
          <a:xfrm>
            <a:off x="1673023" y="1834105"/>
            <a:ext cx="3264400" cy="1808514"/>
            <a:chOff x="2939446" y="2237643"/>
            <a:chExt cx="3264400" cy="1808514"/>
          </a:xfrm>
        </p:grpSpPr>
        <p:pic>
          <p:nvPicPr>
            <p:cNvPr id="29" name="Picture 28">
              <a:extLst>
                <a:ext uri="{FF2B5EF4-FFF2-40B4-BE49-F238E27FC236}">
                  <a16:creationId xmlns:a16="http://schemas.microsoft.com/office/drawing/2014/main" id="{DFB694AF-1BDC-49E6-ABCE-63618BCFC1C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939446" y="2237643"/>
              <a:ext cx="546238" cy="548514"/>
            </a:xfrm>
            <a:prstGeom prst="rect">
              <a:avLst/>
            </a:prstGeom>
          </p:spPr>
        </p:pic>
        <p:pic>
          <p:nvPicPr>
            <p:cNvPr id="30" name="Picture 29">
              <a:extLst>
                <a:ext uri="{FF2B5EF4-FFF2-40B4-BE49-F238E27FC236}">
                  <a16:creationId xmlns:a16="http://schemas.microsoft.com/office/drawing/2014/main" id="{7452EC39-32EE-45A3-80BC-BB3E727908DF}"/>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939446" y="2867643"/>
              <a:ext cx="546238" cy="548514"/>
            </a:xfrm>
            <a:prstGeom prst="rect">
              <a:avLst/>
            </a:prstGeom>
          </p:spPr>
        </p:pic>
        <p:pic>
          <p:nvPicPr>
            <p:cNvPr id="31" name="Picture 30">
              <a:extLst>
                <a:ext uri="{FF2B5EF4-FFF2-40B4-BE49-F238E27FC236}">
                  <a16:creationId xmlns:a16="http://schemas.microsoft.com/office/drawing/2014/main" id="{0C365569-2ED1-4D76-9ADC-79224B638269}"/>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939446" y="3497643"/>
              <a:ext cx="546238" cy="548514"/>
            </a:xfrm>
            <a:prstGeom prst="rect">
              <a:avLst/>
            </a:prstGeom>
          </p:spPr>
        </p:pic>
        <p:pic>
          <p:nvPicPr>
            <p:cNvPr id="32" name="Picture 31">
              <a:extLst>
                <a:ext uri="{FF2B5EF4-FFF2-40B4-BE49-F238E27FC236}">
                  <a16:creationId xmlns:a16="http://schemas.microsoft.com/office/drawing/2014/main" id="{BC853D11-BAB2-409F-B3C3-70C9BCDC5A6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845500" y="2237643"/>
              <a:ext cx="546238" cy="548514"/>
            </a:xfrm>
            <a:prstGeom prst="rect">
              <a:avLst/>
            </a:prstGeom>
          </p:spPr>
        </p:pic>
        <p:pic>
          <p:nvPicPr>
            <p:cNvPr id="33" name="Picture 32">
              <a:extLst>
                <a:ext uri="{FF2B5EF4-FFF2-40B4-BE49-F238E27FC236}">
                  <a16:creationId xmlns:a16="http://schemas.microsoft.com/office/drawing/2014/main" id="{1F3050D2-A67A-4644-9F6F-7100D68C27D5}"/>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845500" y="2867643"/>
              <a:ext cx="546238" cy="548514"/>
            </a:xfrm>
            <a:prstGeom prst="rect">
              <a:avLst/>
            </a:prstGeom>
          </p:spPr>
        </p:pic>
        <p:pic>
          <p:nvPicPr>
            <p:cNvPr id="34" name="Picture 33">
              <a:extLst>
                <a:ext uri="{FF2B5EF4-FFF2-40B4-BE49-F238E27FC236}">
                  <a16:creationId xmlns:a16="http://schemas.microsoft.com/office/drawing/2014/main" id="{67A3E74C-F027-45E4-8328-73C6C535FBA0}"/>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3845500" y="3497643"/>
              <a:ext cx="546238" cy="548514"/>
            </a:xfrm>
            <a:prstGeom prst="rect">
              <a:avLst/>
            </a:prstGeom>
          </p:spPr>
        </p:pic>
        <p:pic>
          <p:nvPicPr>
            <p:cNvPr id="35" name="Picture 34">
              <a:extLst>
                <a:ext uri="{FF2B5EF4-FFF2-40B4-BE49-F238E27FC236}">
                  <a16:creationId xmlns:a16="http://schemas.microsoft.com/office/drawing/2014/main" id="{49274CE1-5748-4943-B682-9BC230E8AE3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751554" y="2237643"/>
              <a:ext cx="546238" cy="548514"/>
            </a:xfrm>
            <a:prstGeom prst="rect">
              <a:avLst/>
            </a:prstGeom>
          </p:spPr>
        </p:pic>
        <p:pic>
          <p:nvPicPr>
            <p:cNvPr id="36" name="Picture 35">
              <a:extLst>
                <a:ext uri="{FF2B5EF4-FFF2-40B4-BE49-F238E27FC236}">
                  <a16:creationId xmlns:a16="http://schemas.microsoft.com/office/drawing/2014/main" id="{36340536-1FF1-4154-B471-3045035E54CE}"/>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751554" y="2867643"/>
              <a:ext cx="546238" cy="548514"/>
            </a:xfrm>
            <a:prstGeom prst="rect">
              <a:avLst/>
            </a:prstGeom>
          </p:spPr>
        </p:pic>
        <p:pic>
          <p:nvPicPr>
            <p:cNvPr id="37" name="Picture 36">
              <a:extLst>
                <a:ext uri="{FF2B5EF4-FFF2-40B4-BE49-F238E27FC236}">
                  <a16:creationId xmlns:a16="http://schemas.microsoft.com/office/drawing/2014/main" id="{A3752662-71DE-4467-B39E-21D61BDF6A66}"/>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4751554" y="3497643"/>
              <a:ext cx="546238" cy="548514"/>
            </a:xfrm>
            <a:prstGeom prst="rect">
              <a:avLst/>
            </a:prstGeom>
          </p:spPr>
        </p:pic>
        <p:pic>
          <p:nvPicPr>
            <p:cNvPr id="38" name="Picture 37">
              <a:extLst>
                <a:ext uri="{FF2B5EF4-FFF2-40B4-BE49-F238E27FC236}">
                  <a16:creationId xmlns:a16="http://schemas.microsoft.com/office/drawing/2014/main" id="{E35D9D32-04B9-4ED5-A074-20C69833AAB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5657608" y="2237643"/>
              <a:ext cx="546238" cy="548514"/>
            </a:xfrm>
            <a:prstGeom prst="rect">
              <a:avLst/>
            </a:prstGeom>
          </p:spPr>
        </p:pic>
        <p:pic>
          <p:nvPicPr>
            <p:cNvPr id="39" name="Picture 38">
              <a:extLst>
                <a:ext uri="{FF2B5EF4-FFF2-40B4-BE49-F238E27FC236}">
                  <a16:creationId xmlns:a16="http://schemas.microsoft.com/office/drawing/2014/main" id="{933A5F08-EB0F-4B3B-AD04-86915D54715D}"/>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5657608" y="2867643"/>
              <a:ext cx="546238" cy="548514"/>
            </a:xfrm>
            <a:prstGeom prst="rect">
              <a:avLst/>
            </a:prstGeom>
          </p:spPr>
        </p:pic>
        <p:pic>
          <p:nvPicPr>
            <p:cNvPr id="40" name="Picture 39">
              <a:extLst>
                <a:ext uri="{FF2B5EF4-FFF2-40B4-BE49-F238E27FC236}">
                  <a16:creationId xmlns:a16="http://schemas.microsoft.com/office/drawing/2014/main" id="{07B67EA8-7AC6-495C-BB4B-137C0F73602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5657608" y="3497643"/>
              <a:ext cx="546238" cy="548514"/>
            </a:xfrm>
            <a:prstGeom prst="rect">
              <a:avLst/>
            </a:prstGeom>
          </p:spPr>
        </p:pic>
      </p:grpSp>
      <p:sp>
        <p:nvSpPr>
          <p:cNvPr id="41" name="Rectangle 40">
            <a:extLst>
              <a:ext uri="{FF2B5EF4-FFF2-40B4-BE49-F238E27FC236}">
                <a16:creationId xmlns:a16="http://schemas.microsoft.com/office/drawing/2014/main" id="{B60FBBAA-35AE-40E3-8568-03F989F889F7}"/>
              </a:ext>
            </a:extLst>
          </p:cNvPr>
          <p:cNvSpPr/>
          <p:nvPr/>
        </p:nvSpPr>
        <p:spPr>
          <a:xfrm>
            <a:off x="2133312" y="4858360"/>
            <a:ext cx="2154757" cy="430887"/>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1,200 ÷ 300 = 4</a:t>
            </a:r>
          </a:p>
        </p:txBody>
      </p:sp>
      <p:sp>
        <p:nvSpPr>
          <p:cNvPr id="20" name="Content Placeholder 2">
            <a:extLst>
              <a:ext uri="{FF2B5EF4-FFF2-40B4-BE49-F238E27FC236}">
                <a16:creationId xmlns:a16="http://schemas.microsoft.com/office/drawing/2014/main" id="{E5715556-DE45-4846-8E64-4170360185A2}"/>
              </a:ext>
            </a:extLst>
          </p:cNvPr>
          <p:cNvSpPr txBox="1">
            <a:spLocks/>
          </p:cNvSpPr>
          <p:nvPr/>
        </p:nvSpPr>
        <p:spPr>
          <a:xfrm>
            <a:off x="6192012" y="1567970"/>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Look at these two representations. What is the same/different?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Explain how you can use place value to use the first calculation to solve the second calculation?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other calculations using division can you write?</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similar calculations. </a:t>
            </a:r>
          </a:p>
        </p:txBody>
      </p:sp>
      <p:sp>
        <p:nvSpPr>
          <p:cNvPr id="6" name="TextBox 19">
            <a:extLst>
              <a:ext uri="{FF2B5EF4-FFF2-40B4-BE49-F238E27FC236}">
                <a16:creationId xmlns:a16="http://schemas.microsoft.com/office/drawing/2014/main" id="{5AB738C7-ED40-492D-B75F-46F42FC92FB9}"/>
              </a:ext>
            </a:extLst>
          </p:cNvPr>
          <p:cNvSpPr txBox="1"/>
          <p:nvPr/>
        </p:nvSpPr>
        <p:spPr>
          <a:xfrm>
            <a:off x="6096000" y="5269822"/>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000000"/>
                </a:solidFill>
                <a:effectLst/>
                <a:uLnTx/>
                <a:uFillTx/>
                <a:latin typeface="Arial" panose="020B0604020202020204" pitchFamily="34" charset="0"/>
                <a:ea typeface="+mn-ea"/>
                <a:cs typeface="+mn-cs"/>
              </a:rPr>
              <a:t>xx</a:t>
            </a:r>
          </a:p>
        </p:txBody>
      </p:sp>
      <p:sp>
        <p:nvSpPr>
          <p:cNvPr id="42" name="TextBox 19">
            <a:extLst>
              <a:ext uri="{FF2B5EF4-FFF2-40B4-BE49-F238E27FC236}">
                <a16:creationId xmlns:a16="http://schemas.microsoft.com/office/drawing/2014/main" id="{C106E8FD-9536-4E80-9582-8979515E9435}"/>
              </a:ext>
            </a:extLst>
          </p:cNvPr>
          <p:cNvSpPr txBox="1"/>
          <p:nvPr/>
        </p:nvSpPr>
        <p:spPr>
          <a:xfrm>
            <a:off x="6096000" y="4445023"/>
            <a:ext cx="5486401"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4 times 3 is equal to 12.</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3 times 4 hundreds is equal to 12 hundreds.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12 hundreds is equal to 1,200.</a:t>
            </a:r>
          </a:p>
        </p:txBody>
      </p:sp>
    </p:spTree>
    <p:custDataLst>
      <p:tags r:id="rId1"/>
    </p:custDataLst>
    <p:extLst>
      <p:ext uri="{BB962C8B-B14F-4D97-AF65-F5344CB8AC3E}">
        <p14:creationId xmlns:p14="http://schemas.microsoft.com/office/powerpoint/2010/main" val="1179388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6"/>
            <a:ext cx="10297144" cy="2317494"/>
          </a:xfrm>
          <a:ln>
            <a:solidFill>
              <a:schemeClr val="accent1">
                <a:lumMod val="50000"/>
              </a:schemeClr>
            </a:solidFill>
          </a:ln>
        </p:spPr>
        <p:txBody>
          <a:bodyPr>
            <a:noAutofit/>
          </a:bodyPr>
          <a:lstStyle/>
          <a:p>
            <a:pPr>
              <a:lnSpc>
                <a:spcPct val="120000"/>
              </a:lnSpc>
            </a:pPr>
            <a:r>
              <a:rPr lang="en-GB" sz="2400" dirty="0"/>
              <a:t>4NF-3 </a:t>
            </a:r>
            <a:br>
              <a:rPr lang="en-GB" sz="2400" dirty="0"/>
            </a:br>
            <a:r>
              <a:rPr lang="en-GB" sz="2400" dirty="0"/>
              <a:t>Apply place-value knowledge to known additive and multiplicative number facts (scaling facts by 100). For example:</a:t>
            </a:r>
            <a:br>
              <a:rPr lang="en-GB" sz="2400" dirty="0"/>
            </a:br>
            <a:br>
              <a:rPr lang="en-GB" sz="2400" dirty="0"/>
            </a:br>
            <a:endParaRPr lang="en-GB" sz="2400"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804744" y="3073724"/>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4NF-3.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4</a:t>
            </a:r>
            <a:r>
              <a:rPr lang="en-GB" kern="0" dirty="0">
                <a:latin typeface="Arial" panose="020B0604020202020204" pitchFamily="34" charset="0"/>
                <a:cs typeface="Arial" panose="020B0604020202020204" pitchFamily="34" charset="0"/>
              </a:rPr>
              <a:t>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pic>
        <p:nvPicPr>
          <p:cNvPr id="1048" name="Picture 1047">
            <a:extLst>
              <a:ext uri="{FF2B5EF4-FFF2-40B4-BE49-F238E27FC236}">
                <a16:creationId xmlns:a16="http://schemas.microsoft.com/office/drawing/2014/main" id="{F583088A-69D3-4D00-93CC-104AE1A1BDAC}"/>
              </a:ext>
            </a:extLst>
          </p:cNvPr>
          <p:cNvPicPr>
            <a:picLocks noChangeAspect="1"/>
          </p:cNvPicPr>
          <p:nvPr/>
        </p:nvPicPr>
        <p:blipFill>
          <a:blip r:embed="rId4"/>
          <a:stretch>
            <a:fillRect/>
          </a:stretch>
        </p:blipFill>
        <p:spPr>
          <a:xfrm>
            <a:off x="983432" y="1750625"/>
            <a:ext cx="7920211" cy="899525"/>
          </a:xfrm>
          <a:prstGeom prst="rect">
            <a:avLst/>
          </a:prstGeom>
        </p:spPr>
      </p:pic>
    </p:spTree>
    <p:extLst>
      <p:ext uri="{BB962C8B-B14F-4D97-AF65-F5344CB8AC3E}">
        <p14:creationId xmlns:p14="http://schemas.microsoft.com/office/powerpoint/2010/main" val="202955878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Content Placeholder 1">
            <a:hlinkClick r:id="rId3"/>
            <a:extLst>
              <a:ext uri="{FF2B5EF4-FFF2-40B4-BE49-F238E27FC236}">
                <a16:creationId xmlns:a16="http://schemas.microsoft.com/office/drawing/2014/main" id="{5925C6A2-BAAF-41D4-960A-951366373441}"/>
              </a:ext>
            </a:extLst>
          </p:cNvPr>
          <p:cNvPicPr>
            <a:picLocks noGrp="1" noChangeAspect="1"/>
          </p:cNvPicPr>
          <p:nvPr>
            <p:ph sz="half" idx="1"/>
          </p:nvPr>
        </p:nvPicPr>
        <p:blipFill>
          <a:blip r:embed="rId4"/>
          <a:stretch>
            <a:fillRect/>
          </a:stretch>
        </p:blipFill>
        <p:spPr>
          <a:xfrm>
            <a:off x="949344" y="1180597"/>
            <a:ext cx="3826503" cy="5161999"/>
          </a:xfrm>
          <a:prstGeom prst="rect">
            <a:avLst/>
          </a:prstGeom>
          <a:ln w="12700">
            <a:solidFill>
              <a:schemeClr val="tx1"/>
            </a:solidFill>
          </a:ln>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5"/>
              </a:rPr>
              <a:t>1.22 Composition and calculation: 1,000 and four-digit numbers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4NF-3: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pPr>
              <a:buClrTx/>
              <a:buFontTx/>
              <a:buNone/>
            </a:pPr>
            <a:r>
              <a:rPr lang="en-GB" dirty="0"/>
              <a:t>Scaling number facts by 100</a:t>
            </a:r>
            <a:endParaRPr lang="en-GB" kern="0" dirty="0"/>
          </a:p>
          <a:p>
            <a:endParaRPr lang="en-GB" dirty="0"/>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400490" y="490628"/>
            <a:ext cx="1191720" cy="301224"/>
          </a:xfrm>
        </p:spPr>
        <p:txBody>
          <a:bodyPr/>
          <a:lstStyle/>
          <a:p>
            <a:r>
              <a:rPr lang="en-GB" dirty="0"/>
              <a:t>4NF-3</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820400"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marL="0" marR="0" lvl="0" indent="0" algn="l" defTabSz="914400" rtl="0" eaLnBrk="0" fontAlgn="base" latinLnBrk="0" hangingPunct="0">
              <a:lnSpc>
                <a:spcPct val="100000"/>
              </a:lnSpc>
              <a:spcBef>
                <a:spcPct val="0"/>
              </a:spcBef>
              <a:spcAft>
                <a:spcPct val="0"/>
              </a:spcAft>
              <a:buClrTx/>
              <a:buSzTx/>
              <a:buFontTx/>
              <a:buNone/>
              <a:tabLst/>
              <a:defRPr/>
            </a:pPr>
            <a:r>
              <a:rPr kumimoji="0" lang="en-GB" sz="2000" b="0" i="0" u="none" strike="noStrike" kern="1200" cap="none" spc="0" normalizeH="0" baseline="0" noProof="0" dirty="0">
                <a:ln>
                  <a:noFill/>
                </a:ln>
                <a:solidFill>
                  <a:srgbClr val="FFFFFF"/>
                </a:solidFill>
                <a:effectLst/>
                <a:uLnTx/>
                <a:uFillTx/>
                <a:latin typeface="Arial"/>
                <a:ea typeface="+mj-ea"/>
                <a:cs typeface="+mj-cs"/>
              </a:rPr>
              <a:t>4NF-3 Scaling number facts by 100</a:t>
            </a:r>
            <a:endParaRPr kumimoji="0" lang="en-GB" sz="2000" b="0" i="0" u="none" strike="noStrike" kern="0" cap="none" spc="0" normalizeH="0" baseline="0" noProof="0" dirty="0">
              <a:ln>
                <a:noFill/>
              </a:ln>
              <a:solidFill>
                <a:srgbClr val="FFFFFF"/>
              </a:solidFill>
              <a:effectLst/>
              <a:uLnTx/>
              <a:uFillTx/>
              <a:latin typeface="Arial"/>
              <a:ea typeface="+mj-ea"/>
              <a:cs typeface="+mj-cs"/>
            </a:endParaRPr>
          </a:p>
        </p:txBody>
      </p:sp>
    </p:spTree>
    <p:custDataLst>
      <p:tags r:id="rId1"/>
    </p:custDataLst>
    <p:extLst>
      <p:ext uri="{BB962C8B-B14F-4D97-AF65-F5344CB8AC3E}">
        <p14:creationId xmlns:p14="http://schemas.microsoft.com/office/powerpoint/2010/main" val="281104360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71BBCBC-FE93-413E-A817-DBF64E71CD6E}"/>
              </a:ext>
            </a:extLst>
          </p:cNvPr>
          <p:cNvSpPr>
            <a:spLocks noGrp="1"/>
          </p:cNvSpPr>
          <p:nvPr>
            <p:ph type="title"/>
          </p:nvPr>
        </p:nvSpPr>
        <p:spPr/>
        <p:txBody>
          <a:bodyPr/>
          <a:lstStyle/>
          <a:p>
            <a:r>
              <a:rPr lang="en-GB" dirty="0"/>
              <a:t>4NF-3 Scaling number facts by 100</a:t>
            </a:r>
          </a:p>
        </p:txBody>
      </p:sp>
      <p:grpSp>
        <p:nvGrpSpPr>
          <p:cNvPr id="6" name="Group 5">
            <a:extLst>
              <a:ext uri="{FF2B5EF4-FFF2-40B4-BE49-F238E27FC236}">
                <a16:creationId xmlns:a16="http://schemas.microsoft.com/office/drawing/2014/main" id="{A2C0F8F5-CE20-4A67-8983-C2B031DBCE72}"/>
              </a:ext>
            </a:extLst>
          </p:cNvPr>
          <p:cNvGrpSpPr/>
          <p:nvPr/>
        </p:nvGrpSpPr>
        <p:grpSpPr>
          <a:xfrm>
            <a:off x="1817865" y="1549989"/>
            <a:ext cx="2995728" cy="3150001"/>
            <a:chOff x="2771799" y="1484313"/>
            <a:chExt cx="2995728" cy="3150001"/>
          </a:xfrm>
        </p:grpSpPr>
        <p:pic>
          <p:nvPicPr>
            <p:cNvPr id="4" name="Picture 3" descr="A picture containing sitting, indoor, window, looking&#10;&#10;Description automatically generated">
              <a:extLst>
                <a:ext uri="{FF2B5EF4-FFF2-40B4-BE49-F238E27FC236}">
                  <a16:creationId xmlns:a16="http://schemas.microsoft.com/office/drawing/2014/main" id="{4498BE7B-7E1E-4065-A235-DB4C754443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0282" y="2425830"/>
              <a:ext cx="3150000" cy="1266965"/>
            </a:xfrm>
            <a:prstGeom prst="rect">
              <a:avLst/>
            </a:prstGeom>
          </p:spPr>
        </p:pic>
        <p:pic>
          <p:nvPicPr>
            <p:cNvPr id="5" name="Picture 4" descr="A picture containing sitting, indoor, window, looking&#10;&#10;Description automatically generated">
              <a:extLst>
                <a:ext uri="{FF2B5EF4-FFF2-40B4-BE49-F238E27FC236}">
                  <a16:creationId xmlns:a16="http://schemas.microsoft.com/office/drawing/2014/main" id="{103FEE74-0152-4073-8926-3318DA2126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59045" y="2425831"/>
              <a:ext cx="3150000" cy="1266965"/>
            </a:xfrm>
            <a:prstGeom prst="rect">
              <a:avLst/>
            </a:prstGeom>
          </p:spPr>
        </p:pic>
      </p:grpSp>
      <p:pic>
        <p:nvPicPr>
          <p:cNvPr id="10" name="Picture 9">
            <a:extLst>
              <a:ext uri="{FF2B5EF4-FFF2-40B4-BE49-F238E27FC236}">
                <a16:creationId xmlns:a16="http://schemas.microsoft.com/office/drawing/2014/main" id="{C4F50D99-A4DE-4F20-B0BD-B87450CFDAD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1595675"/>
            <a:ext cx="550800" cy="550800"/>
          </a:xfrm>
          <a:prstGeom prst="rect">
            <a:avLst/>
          </a:prstGeom>
        </p:spPr>
      </p:pic>
      <p:pic>
        <p:nvPicPr>
          <p:cNvPr id="15" name="Picture 14">
            <a:extLst>
              <a:ext uri="{FF2B5EF4-FFF2-40B4-BE49-F238E27FC236}">
                <a16:creationId xmlns:a16="http://schemas.microsoft.com/office/drawing/2014/main" id="{D6D4A821-3DEE-4A23-8164-1ABC3EA35EE8}"/>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1595675"/>
            <a:ext cx="550800" cy="550800"/>
          </a:xfrm>
          <a:prstGeom prst="rect">
            <a:avLst/>
          </a:prstGeom>
        </p:spPr>
      </p:pic>
      <p:pic>
        <p:nvPicPr>
          <p:cNvPr id="16" name="Picture 15">
            <a:extLst>
              <a:ext uri="{FF2B5EF4-FFF2-40B4-BE49-F238E27FC236}">
                <a16:creationId xmlns:a16="http://schemas.microsoft.com/office/drawing/2014/main" id="{03C758AE-98C2-483C-BAD8-9CF09ADCFECC}"/>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2225675"/>
            <a:ext cx="550800" cy="550800"/>
          </a:xfrm>
          <a:prstGeom prst="rect">
            <a:avLst/>
          </a:prstGeom>
        </p:spPr>
      </p:pic>
      <p:pic>
        <p:nvPicPr>
          <p:cNvPr id="17" name="Picture 16">
            <a:extLst>
              <a:ext uri="{FF2B5EF4-FFF2-40B4-BE49-F238E27FC236}">
                <a16:creationId xmlns:a16="http://schemas.microsoft.com/office/drawing/2014/main" id="{3D30915A-139B-46DD-BDF2-53A6635811B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2225675"/>
            <a:ext cx="550800" cy="550800"/>
          </a:xfrm>
          <a:prstGeom prst="rect">
            <a:avLst/>
          </a:prstGeom>
        </p:spPr>
      </p:pic>
      <p:pic>
        <p:nvPicPr>
          <p:cNvPr id="18" name="Picture 17">
            <a:extLst>
              <a:ext uri="{FF2B5EF4-FFF2-40B4-BE49-F238E27FC236}">
                <a16:creationId xmlns:a16="http://schemas.microsoft.com/office/drawing/2014/main" id="{06B87810-1D41-41C0-9AED-22E6CD1D8DE4}"/>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2855675"/>
            <a:ext cx="550800" cy="550800"/>
          </a:xfrm>
          <a:prstGeom prst="rect">
            <a:avLst/>
          </a:prstGeom>
        </p:spPr>
      </p:pic>
      <p:pic>
        <p:nvPicPr>
          <p:cNvPr id="19" name="Picture 18">
            <a:extLst>
              <a:ext uri="{FF2B5EF4-FFF2-40B4-BE49-F238E27FC236}">
                <a16:creationId xmlns:a16="http://schemas.microsoft.com/office/drawing/2014/main" id="{983168D8-FA14-439A-9F42-54E2558C88F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2489530" y="2855675"/>
            <a:ext cx="550800" cy="550800"/>
          </a:xfrm>
          <a:prstGeom prst="rect">
            <a:avLst/>
          </a:prstGeom>
        </p:spPr>
      </p:pic>
      <p:pic>
        <p:nvPicPr>
          <p:cNvPr id="20" name="Picture 19">
            <a:extLst>
              <a:ext uri="{FF2B5EF4-FFF2-40B4-BE49-F238E27FC236}">
                <a16:creationId xmlns:a16="http://schemas.microsoft.com/office/drawing/2014/main" id="{01C412BB-1EDA-4CCC-8785-A3C384E3FA32}"/>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74536" y="3463429"/>
            <a:ext cx="550800" cy="550800"/>
          </a:xfrm>
          <a:prstGeom prst="rect">
            <a:avLst/>
          </a:prstGeom>
        </p:spPr>
      </p:pic>
      <p:pic>
        <p:nvPicPr>
          <p:cNvPr id="22" name="Picture 21">
            <a:extLst>
              <a:ext uri="{FF2B5EF4-FFF2-40B4-BE49-F238E27FC236}">
                <a16:creationId xmlns:a16="http://schemas.microsoft.com/office/drawing/2014/main" id="{71750A0A-298E-4823-B2C5-773F1964341B}"/>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1858876" y="4097331"/>
            <a:ext cx="550800" cy="550800"/>
          </a:xfrm>
          <a:prstGeom prst="rect">
            <a:avLst/>
          </a:prstGeom>
        </p:spPr>
      </p:pic>
      <p:pic>
        <p:nvPicPr>
          <p:cNvPr id="24" name="Picture 23">
            <a:extLst>
              <a:ext uri="{FF2B5EF4-FFF2-40B4-BE49-F238E27FC236}">
                <a16:creationId xmlns:a16="http://schemas.microsoft.com/office/drawing/2014/main" id="{299C4956-0C71-4D42-88F9-4CBBAB8C65AB}"/>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1596818"/>
            <a:ext cx="550800" cy="548514"/>
          </a:xfrm>
          <a:prstGeom prst="rect">
            <a:avLst/>
          </a:prstGeom>
        </p:spPr>
      </p:pic>
      <p:pic>
        <p:nvPicPr>
          <p:cNvPr id="25" name="Picture 24">
            <a:extLst>
              <a:ext uri="{FF2B5EF4-FFF2-40B4-BE49-F238E27FC236}">
                <a16:creationId xmlns:a16="http://schemas.microsoft.com/office/drawing/2014/main" id="{AC47D067-D0F1-4E6C-8A4D-0AFA645E2A41}"/>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2226818"/>
            <a:ext cx="550800" cy="548514"/>
          </a:xfrm>
          <a:prstGeom prst="rect">
            <a:avLst/>
          </a:prstGeom>
        </p:spPr>
      </p:pic>
      <p:pic>
        <p:nvPicPr>
          <p:cNvPr id="26" name="Picture 25">
            <a:extLst>
              <a:ext uri="{FF2B5EF4-FFF2-40B4-BE49-F238E27FC236}">
                <a16:creationId xmlns:a16="http://schemas.microsoft.com/office/drawing/2014/main" id="{6A511C3F-D5D5-4121-A731-01F25967CD5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2856818"/>
            <a:ext cx="550800" cy="548514"/>
          </a:xfrm>
          <a:prstGeom prst="rect">
            <a:avLst/>
          </a:prstGeom>
        </p:spPr>
      </p:pic>
      <p:pic>
        <p:nvPicPr>
          <p:cNvPr id="27" name="Picture 26">
            <a:extLst>
              <a:ext uri="{FF2B5EF4-FFF2-40B4-BE49-F238E27FC236}">
                <a16:creationId xmlns:a16="http://schemas.microsoft.com/office/drawing/2014/main" id="{5F14E789-5A3C-4A88-AF90-0A31DC2B094F}"/>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3464572"/>
            <a:ext cx="550800" cy="548514"/>
          </a:xfrm>
          <a:prstGeom prst="rect">
            <a:avLst/>
          </a:prstGeom>
        </p:spPr>
      </p:pic>
      <p:pic>
        <p:nvPicPr>
          <p:cNvPr id="28" name="Picture 27">
            <a:extLst>
              <a:ext uri="{FF2B5EF4-FFF2-40B4-BE49-F238E27FC236}">
                <a16:creationId xmlns:a16="http://schemas.microsoft.com/office/drawing/2014/main" id="{ED4B6B7D-F5BD-4265-9E37-BA39C683A22C}"/>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3596529" y="4098474"/>
            <a:ext cx="550800" cy="548514"/>
          </a:xfrm>
          <a:prstGeom prst="rect">
            <a:avLst/>
          </a:prstGeom>
        </p:spPr>
      </p:pic>
      <p:pic>
        <p:nvPicPr>
          <p:cNvPr id="29" name="Picture 28">
            <a:extLst>
              <a:ext uri="{FF2B5EF4-FFF2-40B4-BE49-F238E27FC236}">
                <a16:creationId xmlns:a16="http://schemas.microsoft.com/office/drawing/2014/main" id="{75DAED85-9F3F-4121-8D68-51FADF35114D}"/>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4215729" y="1596818"/>
            <a:ext cx="550800" cy="548514"/>
          </a:xfrm>
          <a:prstGeom prst="rect">
            <a:avLst/>
          </a:prstGeom>
        </p:spPr>
      </p:pic>
      <p:sp>
        <p:nvSpPr>
          <p:cNvPr id="30" name="Rectangle 29">
            <a:extLst>
              <a:ext uri="{FF2B5EF4-FFF2-40B4-BE49-F238E27FC236}">
                <a16:creationId xmlns:a16="http://schemas.microsoft.com/office/drawing/2014/main" id="{2CC2BC58-4E49-4A75-8E95-7EBBD7E0F243}"/>
              </a:ext>
            </a:extLst>
          </p:cNvPr>
          <p:cNvSpPr/>
          <p:nvPr/>
        </p:nvSpPr>
        <p:spPr>
          <a:xfrm>
            <a:off x="3180807" y="4795411"/>
            <a:ext cx="1335622"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+ 6 = 14</a:t>
            </a:r>
          </a:p>
        </p:txBody>
      </p:sp>
      <p:sp>
        <p:nvSpPr>
          <p:cNvPr id="31" name="Rectangle 30">
            <a:extLst>
              <a:ext uri="{FF2B5EF4-FFF2-40B4-BE49-F238E27FC236}">
                <a16:creationId xmlns:a16="http://schemas.microsoft.com/office/drawing/2014/main" id="{36529D23-165F-4205-9CCE-EC20A2A8714D}"/>
              </a:ext>
            </a:extLst>
          </p:cNvPr>
          <p:cNvSpPr/>
          <p:nvPr/>
        </p:nvSpPr>
        <p:spPr>
          <a:xfrm>
            <a:off x="3890856" y="4795411"/>
            <a:ext cx="708660"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49" name="Rectangle 48">
            <a:extLst>
              <a:ext uri="{FF2B5EF4-FFF2-40B4-BE49-F238E27FC236}">
                <a16:creationId xmlns:a16="http://schemas.microsoft.com/office/drawing/2014/main" id="{F6A525C1-83B3-4D51-9AD0-6CAFC6A3F44D}"/>
              </a:ext>
            </a:extLst>
          </p:cNvPr>
          <p:cNvSpPr/>
          <p:nvPr/>
        </p:nvSpPr>
        <p:spPr>
          <a:xfrm>
            <a:off x="1479309" y="1343184"/>
            <a:ext cx="3657600" cy="35214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grpSp>
        <p:nvGrpSpPr>
          <p:cNvPr id="32" name="Group 31">
            <a:extLst>
              <a:ext uri="{FF2B5EF4-FFF2-40B4-BE49-F238E27FC236}">
                <a16:creationId xmlns:a16="http://schemas.microsoft.com/office/drawing/2014/main" id="{F7731926-D47E-4113-A19B-EE049EDED6C5}"/>
              </a:ext>
            </a:extLst>
          </p:cNvPr>
          <p:cNvGrpSpPr/>
          <p:nvPr/>
        </p:nvGrpSpPr>
        <p:grpSpPr>
          <a:xfrm>
            <a:off x="1817865" y="1549989"/>
            <a:ext cx="2995728" cy="3150001"/>
            <a:chOff x="2771799" y="1484313"/>
            <a:chExt cx="2995728" cy="3150001"/>
          </a:xfrm>
        </p:grpSpPr>
        <p:pic>
          <p:nvPicPr>
            <p:cNvPr id="33" name="Picture 32" descr="A picture containing sitting, indoor, window, looking&#10;&#10;Description automatically generated">
              <a:extLst>
                <a:ext uri="{FF2B5EF4-FFF2-40B4-BE49-F238E27FC236}">
                  <a16:creationId xmlns:a16="http://schemas.microsoft.com/office/drawing/2014/main" id="{A1602D2A-7996-4C78-B4D1-E30D2B4E7A7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1830282" y="2425830"/>
              <a:ext cx="3150000" cy="1266965"/>
            </a:xfrm>
            <a:prstGeom prst="rect">
              <a:avLst/>
            </a:prstGeom>
          </p:spPr>
        </p:pic>
        <p:pic>
          <p:nvPicPr>
            <p:cNvPr id="34" name="Picture 33" descr="A picture containing sitting, indoor, window, looking&#10;&#10;Description automatically generated">
              <a:extLst>
                <a:ext uri="{FF2B5EF4-FFF2-40B4-BE49-F238E27FC236}">
                  <a16:creationId xmlns:a16="http://schemas.microsoft.com/office/drawing/2014/main" id="{2D9F06E5-257C-4D01-997C-1923CD3D9F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5400000">
              <a:off x="3559045" y="2425831"/>
              <a:ext cx="3150000" cy="1266965"/>
            </a:xfrm>
            <a:prstGeom prst="rect">
              <a:avLst/>
            </a:prstGeom>
          </p:spPr>
        </p:pic>
      </p:grpSp>
      <p:pic>
        <p:nvPicPr>
          <p:cNvPr id="35" name="Picture 34">
            <a:extLst>
              <a:ext uri="{FF2B5EF4-FFF2-40B4-BE49-F238E27FC236}">
                <a16:creationId xmlns:a16="http://schemas.microsoft.com/office/drawing/2014/main" id="{FE5FE3C1-DDE8-47FE-A18D-B03E405F188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858876" y="1596818"/>
            <a:ext cx="550800" cy="548514"/>
          </a:xfrm>
          <a:prstGeom prst="rect">
            <a:avLst/>
          </a:prstGeom>
        </p:spPr>
      </p:pic>
      <p:pic>
        <p:nvPicPr>
          <p:cNvPr id="36" name="Picture 35">
            <a:extLst>
              <a:ext uri="{FF2B5EF4-FFF2-40B4-BE49-F238E27FC236}">
                <a16:creationId xmlns:a16="http://schemas.microsoft.com/office/drawing/2014/main" id="{BAA77F34-CF75-4EF8-9074-410EF928FEC3}"/>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489530" y="1596818"/>
            <a:ext cx="550800" cy="548514"/>
          </a:xfrm>
          <a:prstGeom prst="rect">
            <a:avLst/>
          </a:prstGeom>
        </p:spPr>
      </p:pic>
      <p:pic>
        <p:nvPicPr>
          <p:cNvPr id="37" name="Picture 36">
            <a:extLst>
              <a:ext uri="{FF2B5EF4-FFF2-40B4-BE49-F238E27FC236}">
                <a16:creationId xmlns:a16="http://schemas.microsoft.com/office/drawing/2014/main" id="{3FE337B1-B116-4DA0-95AD-20B8F15AB290}"/>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858876" y="2226818"/>
            <a:ext cx="550800" cy="548514"/>
          </a:xfrm>
          <a:prstGeom prst="rect">
            <a:avLst/>
          </a:prstGeom>
        </p:spPr>
      </p:pic>
      <p:pic>
        <p:nvPicPr>
          <p:cNvPr id="38" name="Picture 37">
            <a:extLst>
              <a:ext uri="{FF2B5EF4-FFF2-40B4-BE49-F238E27FC236}">
                <a16:creationId xmlns:a16="http://schemas.microsoft.com/office/drawing/2014/main" id="{219D503A-B9B7-42D6-BFCA-4091C68EA128}"/>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489530" y="2226818"/>
            <a:ext cx="550800" cy="548514"/>
          </a:xfrm>
          <a:prstGeom prst="rect">
            <a:avLst/>
          </a:prstGeom>
        </p:spPr>
      </p:pic>
      <p:pic>
        <p:nvPicPr>
          <p:cNvPr id="39" name="Picture 38">
            <a:extLst>
              <a:ext uri="{FF2B5EF4-FFF2-40B4-BE49-F238E27FC236}">
                <a16:creationId xmlns:a16="http://schemas.microsoft.com/office/drawing/2014/main" id="{97F74603-A164-48E9-BF79-BD7554418D15}"/>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858876" y="2856818"/>
            <a:ext cx="550800" cy="548514"/>
          </a:xfrm>
          <a:prstGeom prst="rect">
            <a:avLst/>
          </a:prstGeom>
        </p:spPr>
      </p:pic>
      <p:pic>
        <p:nvPicPr>
          <p:cNvPr id="40" name="Picture 39">
            <a:extLst>
              <a:ext uri="{FF2B5EF4-FFF2-40B4-BE49-F238E27FC236}">
                <a16:creationId xmlns:a16="http://schemas.microsoft.com/office/drawing/2014/main" id="{F45121F7-9D62-48A6-9576-EAC447FD4FB2}"/>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2489530" y="2856818"/>
            <a:ext cx="550800" cy="548514"/>
          </a:xfrm>
          <a:prstGeom prst="rect">
            <a:avLst/>
          </a:prstGeom>
        </p:spPr>
      </p:pic>
      <p:pic>
        <p:nvPicPr>
          <p:cNvPr id="41" name="Picture 40">
            <a:extLst>
              <a:ext uri="{FF2B5EF4-FFF2-40B4-BE49-F238E27FC236}">
                <a16:creationId xmlns:a16="http://schemas.microsoft.com/office/drawing/2014/main" id="{D47E9682-EBD1-420E-B051-496FFE229BDB}"/>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874536" y="3464572"/>
            <a:ext cx="550800" cy="548514"/>
          </a:xfrm>
          <a:prstGeom prst="rect">
            <a:avLst/>
          </a:prstGeom>
        </p:spPr>
      </p:pic>
      <p:pic>
        <p:nvPicPr>
          <p:cNvPr id="42" name="Picture 41">
            <a:extLst>
              <a:ext uri="{FF2B5EF4-FFF2-40B4-BE49-F238E27FC236}">
                <a16:creationId xmlns:a16="http://schemas.microsoft.com/office/drawing/2014/main" id="{CDAF4782-70D0-423C-8944-859EE90FE0E3}"/>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1858876" y="4098474"/>
            <a:ext cx="550800" cy="548514"/>
          </a:xfrm>
          <a:prstGeom prst="rect">
            <a:avLst/>
          </a:prstGeom>
        </p:spPr>
      </p:pic>
      <p:pic>
        <p:nvPicPr>
          <p:cNvPr id="43" name="Picture 42">
            <a:extLst>
              <a:ext uri="{FF2B5EF4-FFF2-40B4-BE49-F238E27FC236}">
                <a16:creationId xmlns:a16="http://schemas.microsoft.com/office/drawing/2014/main" id="{A2772D79-2623-4BEA-941D-554353920DAE}"/>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597672" y="1596818"/>
            <a:ext cx="548514" cy="548514"/>
          </a:xfrm>
          <a:prstGeom prst="rect">
            <a:avLst/>
          </a:prstGeom>
        </p:spPr>
      </p:pic>
      <p:pic>
        <p:nvPicPr>
          <p:cNvPr id="44" name="Picture 43">
            <a:extLst>
              <a:ext uri="{FF2B5EF4-FFF2-40B4-BE49-F238E27FC236}">
                <a16:creationId xmlns:a16="http://schemas.microsoft.com/office/drawing/2014/main" id="{D57F9B74-65DB-48E6-A843-A1524142815B}"/>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597672" y="2226818"/>
            <a:ext cx="548514" cy="548514"/>
          </a:xfrm>
          <a:prstGeom prst="rect">
            <a:avLst/>
          </a:prstGeom>
        </p:spPr>
      </p:pic>
      <p:pic>
        <p:nvPicPr>
          <p:cNvPr id="45" name="Picture 44">
            <a:extLst>
              <a:ext uri="{FF2B5EF4-FFF2-40B4-BE49-F238E27FC236}">
                <a16:creationId xmlns:a16="http://schemas.microsoft.com/office/drawing/2014/main" id="{986BCB2E-83EB-4C5A-9317-ECB2731A7AEC}"/>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597672" y="2856818"/>
            <a:ext cx="548514" cy="548514"/>
          </a:xfrm>
          <a:prstGeom prst="rect">
            <a:avLst/>
          </a:prstGeom>
        </p:spPr>
      </p:pic>
      <p:pic>
        <p:nvPicPr>
          <p:cNvPr id="46" name="Picture 45">
            <a:extLst>
              <a:ext uri="{FF2B5EF4-FFF2-40B4-BE49-F238E27FC236}">
                <a16:creationId xmlns:a16="http://schemas.microsoft.com/office/drawing/2014/main" id="{10E9C3D4-1DBF-421D-9609-1586F99A3A04}"/>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597672" y="3464572"/>
            <a:ext cx="548514" cy="548514"/>
          </a:xfrm>
          <a:prstGeom prst="rect">
            <a:avLst/>
          </a:prstGeom>
        </p:spPr>
      </p:pic>
      <p:pic>
        <p:nvPicPr>
          <p:cNvPr id="47" name="Picture 46">
            <a:extLst>
              <a:ext uri="{FF2B5EF4-FFF2-40B4-BE49-F238E27FC236}">
                <a16:creationId xmlns:a16="http://schemas.microsoft.com/office/drawing/2014/main" id="{5A16A3F2-4AF3-4C46-BE46-7161DFFBDB8E}"/>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3597672" y="4098474"/>
            <a:ext cx="548514" cy="548514"/>
          </a:xfrm>
          <a:prstGeom prst="rect">
            <a:avLst/>
          </a:prstGeom>
        </p:spPr>
      </p:pic>
      <p:pic>
        <p:nvPicPr>
          <p:cNvPr id="48" name="Picture 47">
            <a:extLst>
              <a:ext uri="{FF2B5EF4-FFF2-40B4-BE49-F238E27FC236}">
                <a16:creationId xmlns:a16="http://schemas.microsoft.com/office/drawing/2014/main" id="{0BE75773-6015-443A-ACA2-FA9973857E96}"/>
              </a:ext>
            </a:extLst>
          </p:cNvPr>
          <p:cNvPicPr>
            <a:picLocks noChangeAspect="1"/>
          </p:cNvPicPr>
          <p:nvPr/>
        </p:nvPicPr>
        <p:blipFill>
          <a:blip r:embed="rId8">
            <a:extLst>
              <a:ext uri="{28A0092B-C50C-407E-A947-70E740481C1C}">
                <a14:useLocalDpi xmlns:a14="http://schemas.microsoft.com/office/drawing/2010/main" val="0"/>
              </a:ext>
            </a:extLst>
          </a:blip>
          <a:srcRect/>
          <a:stretch/>
        </p:blipFill>
        <p:spPr>
          <a:xfrm>
            <a:off x="4216872" y="1596818"/>
            <a:ext cx="548514" cy="548514"/>
          </a:xfrm>
          <a:prstGeom prst="rect">
            <a:avLst/>
          </a:prstGeom>
        </p:spPr>
      </p:pic>
      <p:sp>
        <p:nvSpPr>
          <p:cNvPr id="50" name="Rectangle 49">
            <a:extLst>
              <a:ext uri="{FF2B5EF4-FFF2-40B4-BE49-F238E27FC236}">
                <a16:creationId xmlns:a16="http://schemas.microsoft.com/office/drawing/2014/main" id="{D3BC439A-E026-4A6F-8EAA-AE493B1924C1}"/>
              </a:ext>
            </a:extLst>
          </p:cNvPr>
          <p:cNvSpPr/>
          <p:nvPr/>
        </p:nvSpPr>
        <p:spPr>
          <a:xfrm>
            <a:off x="623888" y="5166669"/>
            <a:ext cx="5213287"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 hundreds + 6 hundreds =</a:t>
            </a:r>
            <a:r>
              <a:rPr kumimoji="0" lang="en-GB" sz="20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 </a:t>
            </a: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14 hundreds</a:t>
            </a:r>
          </a:p>
        </p:txBody>
      </p:sp>
      <p:sp>
        <p:nvSpPr>
          <p:cNvPr id="51" name="Rectangle 50">
            <a:extLst>
              <a:ext uri="{FF2B5EF4-FFF2-40B4-BE49-F238E27FC236}">
                <a16:creationId xmlns:a16="http://schemas.microsoft.com/office/drawing/2014/main" id="{E657E6E5-F090-480F-AB2E-F71C46668CCE}"/>
              </a:ext>
            </a:extLst>
          </p:cNvPr>
          <p:cNvSpPr/>
          <p:nvPr/>
        </p:nvSpPr>
        <p:spPr>
          <a:xfrm>
            <a:off x="3890856" y="5260779"/>
            <a:ext cx="1801177" cy="306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52" name="Rectangle 51">
            <a:extLst>
              <a:ext uri="{FF2B5EF4-FFF2-40B4-BE49-F238E27FC236}">
                <a16:creationId xmlns:a16="http://schemas.microsoft.com/office/drawing/2014/main" id="{FB657E29-4D74-4176-A9B3-B195A9339651}"/>
              </a:ext>
            </a:extLst>
          </p:cNvPr>
          <p:cNvSpPr/>
          <p:nvPr/>
        </p:nvSpPr>
        <p:spPr>
          <a:xfrm>
            <a:off x="2612056" y="5542427"/>
            <a:ext cx="2262158"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800 + 600 = 1,400</a:t>
            </a:r>
          </a:p>
        </p:txBody>
      </p:sp>
      <p:sp>
        <p:nvSpPr>
          <p:cNvPr id="53" name="Rectangle 52">
            <a:extLst>
              <a:ext uri="{FF2B5EF4-FFF2-40B4-BE49-F238E27FC236}">
                <a16:creationId xmlns:a16="http://schemas.microsoft.com/office/drawing/2014/main" id="{898A44FA-D0CD-4C3C-95FE-B12E84466A4F}"/>
              </a:ext>
            </a:extLst>
          </p:cNvPr>
          <p:cNvSpPr/>
          <p:nvPr/>
        </p:nvSpPr>
        <p:spPr>
          <a:xfrm>
            <a:off x="3890856" y="5545407"/>
            <a:ext cx="1801177" cy="40011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7" name="Content Placeholder 2">
            <a:extLst>
              <a:ext uri="{FF2B5EF4-FFF2-40B4-BE49-F238E27FC236}">
                <a16:creationId xmlns:a16="http://schemas.microsoft.com/office/drawing/2014/main" id="{1FDC372F-ACD4-46E5-8A2D-10D7807948FD}"/>
              </a:ext>
            </a:extLst>
          </p:cNvPr>
          <p:cNvSpPr txBox="1">
            <a:spLocks/>
          </p:cNvSpPr>
          <p:nvPr/>
        </p:nvSpPr>
        <p:spPr>
          <a:xfrm>
            <a:off x="6192013" y="1232054"/>
            <a:ext cx="5420867" cy="341493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Show the pupils the animated slide and record the calculations on a flipchart.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What is the same about the two calculations? What is different?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can we use 8 + 6 to help us find      800 + 600? How else can we say 14 hundred?</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the above using other number pairs.</a:t>
            </a: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4" name="TextBox 19">
            <a:extLst>
              <a:ext uri="{FF2B5EF4-FFF2-40B4-BE49-F238E27FC236}">
                <a16:creationId xmlns:a16="http://schemas.microsoft.com/office/drawing/2014/main" id="{4956A8C1-B323-4072-94AE-35BAD523D090}"/>
              </a:ext>
            </a:extLst>
          </p:cNvPr>
          <p:cNvSpPr txBox="1"/>
          <p:nvPr/>
        </p:nvSpPr>
        <p:spPr>
          <a:xfrm>
            <a:off x="5692033" y="5260779"/>
            <a:ext cx="6164607"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8 + 6 = 14   8 hundreds + 6 hundreds = 14 hundreds</a:t>
            </a:r>
          </a:p>
        </p:txBody>
      </p:sp>
    </p:spTree>
    <p:custDataLst>
      <p:tags r:id="rId1"/>
    </p:custDataLst>
    <p:extLst>
      <p:ext uri="{BB962C8B-B14F-4D97-AF65-F5344CB8AC3E}">
        <p14:creationId xmlns:p14="http://schemas.microsoft.com/office/powerpoint/2010/main" val="106503733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6.25E-7 4.81481E-6 L -0.14206 0.2743 " pathEditMode="relative" rAng="0" ptsTypes="AA">
                                      <p:cBhvr>
                                        <p:cTn id="6" dur="2000" fill="hold"/>
                                        <p:tgtEl>
                                          <p:spTgt spid="29"/>
                                        </p:tgtEl>
                                        <p:attrNameLst>
                                          <p:attrName>ppt_x</p:attrName>
                                          <p:attrName>ppt_y</p:attrName>
                                        </p:attrNameLst>
                                      </p:cBhvr>
                                      <p:rCtr x="-7109" y="13704"/>
                                    </p:animMotion>
                                  </p:childTnLst>
                                </p:cTn>
                              </p:par>
                              <p:par>
                                <p:cTn id="7" presetID="42" presetClass="path" presetSubtype="0" accel="50000" decel="50000" fill="hold" nodeType="withEffect">
                                  <p:stCondLst>
                                    <p:cond delay="0"/>
                                  </p:stCondLst>
                                  <p:childTnLst>
                                    <p:animMotion origin="layout" path="M 1.875E-6 0 L -0.09076 0 " pathEditMode="relative" rAng="0" ptsTypes="AA">
                                      <p:cBhvr>
                                        <p:cTn id="8" dur="2000" fill="hold"/>
                                        <p:tgtEl>
                                          <p:spTgt spid="28"/>
                                        </p:tgtEl>
                                        <p:attrNameLst>
                                          <p:attrName>ppt_x</p:attrName>
                                          <p:attrName>ppt_y</p:attrName>
                                        </p:attrNameLst>
                                      </p:cBhvr>
                                      <p:rCtr x="-4544" y="0"/>
                                    </p:animMotion>
                                  </p:childTnLst>
                                </p:cTn>
                              </p:par>
                            </p:childTnLst>
                          </p:cTn>
                        </p:par>
                      </p:childTnLst>
                    </p:cTn>
                  </p:par>
                  <p:par>
                    <p:cTn id="9" fill="hold">
                      <p:stCondLst>
                        <p:cond delay="indefinite"/>
                      </p:stCondLst>
                      <p:childTnLst>
                        <p:par>
                          <p:cTn id="10" fill="hold">
                            <p:stCondLst>
                              <p:cond delay="0"/>
                            </p:stCondLst>
                            <p:childTnLst>
                              <p:par>
                                <p:cTn id="11" presetID="1" presetClass="exit" presetSubtype="0" fill="hold" grpId="0" nodeType="clickEffect">
                                  <p:stCondLst>
                                    <p:cond delay="0"/>
                                  </p:stCondLst>
                                  <p:childTnLst>
                                    <p:set>
                                      <p:cBhvr>
                                        <p:cTn id="12" dur="1" fill="hold">
                                          <p:stCondLst>
                                            <p:cond delay="0"/>
                                          </p:stCondLst>
                                        </p:cTn>
                                        <p:tgtEl>
                                          <p:spTgt spid="31"/>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48"/>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50"/>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47"/>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5"/>
                                        </p:tgtEl>
                                        <p:attrNameLst>
                                          <p:attrName>style.visibility</p:attrName>
                                        </p:attrNameLst>
                                      </p:cBhvr>
                                      <p:to>
                                        <p:strVal val="visible"/>
                                      </p:to>
                                    </p:set>
                                  </p:childTnLst>
                                </p:cTn>
                              </p:par>
                              <p:par>
                                <p:cTn id="23" presetID="1" presetClass="entr" presetSubtype="0" fill="hold" nodeType="withEffect">
                                  <p:stCondLst>
                                    <p:cond delay="0"/>
                                  </p:stCondLst>
                                  <p:childTnLst>
                                    <p:set>
                                      <p:cBhvr>
                                        <p:cTn id="24" dur="1" fill="hold">
                                          <p:stCondLst>
                                            <p:cond delay="0"/>
                                          </p:stCondLst>
                                        </p:cTn>
                                        <p:tgtEl>
                                          <p:spTgt spid="36"/>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37"/>
                                        </p:tgtEl>
                                        <p:attrNameLst>
                                          <p:attrName>style.visibility</p:attrName>
                                        </p:attrNameLst>
                                      </p:cBhvr>
                                      <p:to>
                                        <p:strVal val="visible"/>
                                      </p:to>
                                    </p:set>
                                  </p:childTnLst>
                                </p:cTn>
                              </p:par>
                              <p:par>
                                <p:cTn id="27" presetID="1" presetClass="entr" presetSubtype="0" fill="hold" nodeType="withEffect">
                                  <p:stCondLst>
                                    <p:cond delay="0"/>
                                  </p:stCondLst>
                                  <p:childTnLst>
                                    <p:set>
                                      <p:cBhvr>
                                        <p:cTn id="28" dur="1" fill="hold">
                                          <p:stCondLst>
                                            <p:cond delay="0"/>
                                          </p:stCondLst>
                                        </p:cTn>
                                        <p:tgtEl>
                                          <p:spTgt spid="38"/>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39"/>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0"/>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41"/>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42"/>
                                        </p:tgtEl>
                                        <p:attrNameLst>
                                          <p:attrName>style.visibility</p:attrName>
                                        </p:attrNameLst>
                                      </p:cBhvr>
                                      <p:to>
                                        <p:strVal val="visible"/>
                                      </p:to>
                                    </p:set>
                                  </p:childTnLst>
                                </p:cTn>
                              </p:par>
                              <p:par>
                                <p:cTn id="37" presetID="1" presetClass="entr" presetSubtype="0" fill="hold" nodeType="withEffect">
                                  <p:stCondLst>
                                    <p:cond delay="0"/>
                                  </p:stCondLst>
                                  <p:childTnLst>
                                    <p:set>
                                      <p:cBhvr>
                                        <p:cTn id="38" dur="1" fill="hold">
                                          <p:stCondLst>
                                            <p:cond delay="0"/>
                                          </p:stCondLst>
                                        </p:cTn>
                                        <p:tgtEl>
                                          <p:spTgt spid="46"/>
                                        </p:tgtEl>
                                        <p:attrNameLst>
                                          <p:attrName>style.visibility</p:attrName>
                                        </p:attrNameLst>
                                      </p:cBhvr>
                                      <p:to>
                                        <p:strVal val="visible"/>
                                      </p:to>
                                    </p:set>
                                  </p:childTnLst>
                                </p:cTn>
                              </p:par>
                              <p:par>
                                <p:cTn id="39" presetID="1" presetClass="entr" presetSubtype="0" fill="hold" nodeType="withEffect">
                                  <p:stCondLst>
                                    <p:cond delay="0"/>
                                  </p:stCondLst>
                                  <p:childTnLst>
                                    <p:set>
                                      <p:cBhvr>
                                        <p:cTn id="40" dur="1" fill="hold">
                                          <p:stCondLst>
                                            <p:cond delay="0"/>
                                          </p:stCondLst>
                                        </p:cTn>
                                        <p:tgtEl>
                                          <p:spTgt spid="45"/>
                                        </p:tgtEl>
                                        <p:attrNameLst>
                                          <p:attrName>style.visibility</p:attrName>
                                        </p:attrNameLst>
                                      </p:cBhvr>
                                      <p:to>
                                        <p:strVal val="visible"/>
                                      </p:to>
                                    </p:set>
                                  </p:childTnLst>
                                </p:cTn>
                              </p:par>
                              <p:par>
                                <p:cTn id="41" presetID="1" presetClass="entr" presetSubtype="0" fill="hold" nodeType="withEffect">
                                  <p:stCondLst>
                                    <p:cond delay="0"/>
                                  </p:stCondLst>
                                  <p:childTnLst>
                                    <p:set>
                                      <p:cBhvr>
                                        <p:cTn id="42" dur="1" fill="hold">
                                          <p:stCondLst>
                                            <p:cond delay="0"/>
                                          </p:stCondLst>
                                        </p:cTn>
                                        <p:tgtEl>
                                          <p:spTgt spid="44"/>
                                        </p:tgtEl>
                                        <p:attrNameLst>
                                          <p:attrName>style.visibility</p:attrName>
                                        </p:attrNameLst>
                                      </p:cBhvr>
                                      <p:to>
                                        <p:strVal val="visible"/>
                                      </p:to>
                                    </p:set>
                                  </p:childTnLst>
                                </p:cTn>
                              </p:par>
                              <p:par>
                                <p:cTn id="43" presetID="1" presetClass="entr" presetSubtype="0" fill="hold" nodeType="withEffect">
                                  <p:stCondLst>
                                    <p:cond delay="0"/>
                                  </p:stCondLst>
                                  <p:childTnLst>
                                    <p:set>
                                      <p:cBhvr>
                                        <p:cTn id="44" dur="1" fill="hold">
                                          <p:stCondLst>
                                            <p:cond delay="0"/>
                                          </p:stCondLst>
                                        </p:cTn>
                                        <p:tgtEl>
                                          <p:spTgt spid="43"/>
                                        </p:tgtEl>
                                        <p:attrNameLst>
                                          <p:attrName>style.visibility</p:attrName>
                                        </p:attrNameLst>
                                      </p:cBhvr>
                                      <p:to>
                                        <p:strVal val="visible"/>
                                      </p:to>
                                    </p:set>
                                  </p:childTnLst>
                                </p:cTn>
                              </p:par>
                              <p:par>
                                <p:cTn id="45" presetID="1" presetClass="entr" presetSubtype="0" fill="hold" grpId="0" nodeType="withEffect">
                                  <p:stCondLst>
                                    <p:cond delay="0"/>
                                  </p:stCondLst>
                                  <p:childTnLst>
                                    <p:set>
                                      <p:cBhvr>
                                        <p:cTn id="46" dur="1" fill="hold">
                                          <p:stCondLst>
                                            <p:cond delay="0"/>
                                          </p:stCondLst>
                                        </p:cTn>
                                        <p:tgtEl>
                                          <p:spTgt spid="49"/>
                                        </p:tgtEl>
                                        <p:attrNameLst>
                                          <p:attrName>style.visibility</p:attrName>
                                        </p:attrNameLst>
                                      </p:cBhvr>
                                      <p:to>
                                        <p:strVal val="visible"/>
                                      </p:to>
                                    </p:set>
                                  </p:childTnLst>
                                </p:cTn>
                              </p:par>
                              <p:par>
                                <p:cTn id="47" presetID="1" presetClass="entr" presetSubtype="0" fill="hold" nodeType="withEffect">
                                  <p:stCondLst>
                                    <p:cond delay="0"/>
                                  </p:stCondLst>
                                  <p:childTnLst>
                                    <p:set>
                                      <p:cBhvr>
                                        <p:cTn id="48" dur="1" fill="hold">
                                          <p:stCondLst>
                                            <p:cond delay="0"/>
                                          </p:stCondLst>
                                        </p:cTn>
                                        <p:tgtEl>
                                          <p:spTgt spid="32"/>
                                        </p:tgtEl>
                                        <p:attrNameLst>
                                          <p:attrName>style.visibility</p:attrName>
                                        </p:attrNameLst>
                                      </p:cBhvr>
                                      <p:to>
                                        <p:strVal val="visible"/>
                                      </p:to>
                                    </p:set>
                                  </p:childTnLst>
                                </p:cTn>
                              </p:par>
                            </p:childTnLst>
                          </p:cTn>
                        </p:par>
                      </p:childTnLst>
                    </p:cTn>
                  </p:par>
                  <p:par>
                    <p:cTn id="49" fill="hold">
                      <p:stCondLst>
                        <p:cond delay="indefinite"/>
                      </p:stCondLst>
                      <p:childTnLst>
                        <p:par>
                          <p:cTn id="50" fill="hold">
                            <p:stCondLst>
                              <p:cond delay="0"/>
                            </p:stCondLst>
                            <p:childTnLst>
                              <p:par>
                                <p:cTn id="51" presetID="42" presetClass="path" presetSubtype="0" accel="50000" decel="50000" fill="hold" nodeType="clickEffect">
                                  <p:stCondLst>
                                    <p:cond delay="0"/>
                                  </p:stCondLst>
                                  <p:childTnLst>
                                    <p:animMotion origin="layout" path="M 6.25E-7 4.81481E-6 L -0.14141 0.2743 " pathEditMode="relative" rAng="0" ptsTypes="AA">
                                      <p:cBhvr>
                                        <p:cTn id="52" dur="2000" fill="hold"/>
                                        <p:tgtEl>
                                          <p:spTgt spid="48"/>
                                        </p:tgtEl>
                                        <p:attrNameLst>
                                          <p:attrName>ppt_x</p:attrName>
                                          <p:attrName>ppt_y</p:attrName>
                                        </p:attrNameLst>
                                      </p:cBhvr>
                                      <p:rCtr x="-7070" y="13704"/>
                                    </p:animMotion>
                                  </p:childTnLst>
                                </p:cTn>
                              </p:par>
                              <p:par>
                                <p:cTn id="53" presetID="42" presetClass="path" presetSubtype="0" accel="50000" decel="50000" fill="hold" nodeType="withEffect">
                                  <p:stCondLst>
                                    <p:cond delay="0"/>
                                  </p:stCondLst>
                                  <p:childTnLst>
                                    <p:animMotion origin="layout" path="M 1.875E-6 0 L -0.09141 0.00023 " pathEditMode="relative" rAng="0" ptsTypes="AA">
                                      <p:cBhvr>
                                        <p:cTn id="54" dur="2000" fill="hold"/>
                                        <p:tgtEl>
                                          <p:spTgt spid="47"/>
                                        </p:tgtEl>
                                        <p:attrNameLst>
                                          <p:attrName>ppt_x</p:attrName>
                                          <p:attrName>ppt_y</p:attrName>
                                        </p:attrNameLst>
                                      </p:cBhvr>
                                      <p:rCtr x="-4570" y="0"/>
                                    </p:animMotion>
                                  </p:childTnLst>
                                </p:cTn>
                              </p:par>
                            </p:childTnLst>
                          </p:cTn>
                        </p:par>
                      </p:childTnLst>
                    </p:cTn>
                  </p:par>
                  <p:par>
                    <p:cTn id="55" fill="hold">
                      <p:stCondLst>
                        <p:cond delay="indefinite"/>
                      </p:stCondLst>
                      <p:childTnLst>
                        <p:par>
                          <p:cTn id="56" fill="hold">
                            <p:stCondLst>
                              <p:cond delay="0"/>
                            </p:stCondLst>
                            <p:childTnLst>
                              <p:par>
                                <p:cTn id="57" presetID="1" presetClass="exit" presetSubtype="0" fill="hold" grpId="0" nodeType="clickEffect">
                                  <p:stCondLst>
                                    <p:cond delay="0"/>
                                  </p:stCondLst>
                                  <p:childTnLst>
                                    <p:set>
                                      <p:cBhvr>
                                        <p:cTn id="58" dur="1" fill="hold">
                                          <p:stCondLst>
                                            <p:cond delay="0"/>
                                          </p:stCondLst>
                                        </p:cTn>
                                        <p:tgtEl>
                                          <p:spTgt spid="51"/>
                                        </p:tgtEl>
                                        <p:attrNameLst>
                                          <p:attrName>style.visibility</p:attrName>
                                        </p:attrNameLst>
                                      </p:cBhvr>
                                      <p:to>
                                        <p:strVal val="hidden"/>
                                      </p:to>
                                    </p:set>
                                  </p:childTnLst>
                                </p:cTn>
                              </p:par>
                            </p:childTnLst>
                          </p:cTn>
                        </p:par>
                      </p:childTnLst>
                    </p:cTn>
                  </p:par>
                  <p:par>
                    <p:cTn id="59" fill="hold">
                      <p:stCondLst>
                        <p:cond delay="indefinite"/>
                      </p:stCondLst>
                      <p:childTnLst>
                        <p:par>
                          <p:cTn id="60" fill="hold">
                            <p:stCondLst>
                              <p:cond delay="0"/>
                            </p:stCondLst>
                            <p:childTnLst>
                              <p:par>
                                <p:cTn id="61" presetID="1" presetClass="entr" presetSubtype="0" fill="hold" grpId="0" nodeType="clickEffect">
                                  <p:stCondLst>
                                    <p:cond delay="0"/>
                                  </p:stCondLst>
                                  <p:childTnLst>
                                    <p:set>
                                      <p:cBhvr>
                                        <p:cTn id="62" dur="1" fill="hold">
                                          <p:stCondLst>
                                            <p:cond delay="0"/>
                                          </p:stCondLst>
                                        </p:cTn>
                                        <p:tgtEl>
                                          <p:spTgt spid="52"/>
                                        </p:tgtEl>
                                        <p:attrNameLst>
                                          <p:attrName>style.visibility</p:attrName>
                                        </p:attrNameLst>
                                      </p:cBhvr>
                                      <p:to>
                                        <p:strVal val="visible"/>
                                      </p:to>
                                    </p:set>
                                  </p:childTnLst>
                                </p:cTn>
                              </p:par>
                            </p:childTnLst>
                          </p:cTn>
                        </p:par>
                      </p:childTnLst>
                    </p:cTn>
                  </p:par>
                  <p:par>
                    <p:cTn id="63" fill="hold">
                      <p:stCondLst>
                        <p:cond delay="indefinite"/>
                      </p:stCondLst>
                      <p:childTnLst>
                        <p:par>
                          <p:cTn id="64" fill="hold">
                            <p:stCondLst>
                              <p:cond delay="0"/>
                            </p:stCondLst>
                            <p:childTnLst>
                              <p:par>
                                <p:cTn id="65" presetID="1" presetClass="exit" presetSubtype="0" fill="hold" grpId="0" nodeType="clickEffect">
                                  <p:stCondLst>
                                    <p:cond delay="0"/>
                                  </p:stCondLst>
                                  <p:childTnLst>
                                    <p:set>
                                      <p:cBhvr>
                                        <p:cTn id="66" dur="1" fill="hold">
                                          <p:stCondLst>
                                            <p:cond delay="0"/>
                                          </p:stCondLst>
                                        </p:cTn>
                                        <p:tgtEl>
                                          <p:spTgt spid="53"/>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49" grpId="0" animBg="1"/>
      <p:bldP spid="50" grpId="0"/>
      <p:bldP spid="51" grpId="0" animBg="1"/>
      <p:bldP spid="52" grpId="0"/>
      <p:bldP spid="53" grpId="0" animBg="1"/>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11.5|3.8|1.3|1.2|2.5|1.7|0.7"/>
</p:tagLst>
</file>

<file path=ppt/tags/tag3.xml><?xml version="1.0" encoding="utf-8"?>
<p:tagLst xmlns:a="http://schemas.openxmlformats.org/drawingml/2006/main" xmlns:r="http://schemas.openxmlformats.org/officeDocument/2006/relationships" xmlns:p="http://schemas.openxmlformats.org/presentationml/2006/main">
  <p:tag name="TIMING" val="|11.5|3.8|1.3|1.2|2.5|1.7|0.7"/>
</p:tagLst>
</file>

<file path=ppt/tags/tag4.xml><?xml version="1.0" encoding="utf-8"?>
<p:tagLst xmlns:a="http://schemas.openxmlformats.org/drawingml/2006/main" xmlns:r="http://schemas.openxmlformats.org/officeDocument/2006/relationships" xmlns:p="http://schemas.openxmlformats.org/presentationml/2006/main">
  <p:tag name="TIMING" val="|5.4|2.1|2.1|1.5"/>
</p:tagLst>
</file>

<file path=ppt/tags/tag5.xml><?xml version="1.0" encoding="utf-8"?>
<p:tagLst xmlns:a="http://schemas.openxmlformats.org/drawingml/2006/main" xmlns:r="http://schemas.openxmlformats.org/officeDocument/2006/relationships" xmlns:p="http://schemas.openxmlformats.org/presentationml/2006/main">
  <p:tag name="TIMING" val="|5.4|2.1|2.1|1.5"/>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1_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1E38DA19-6BCB-4E8F-9B7B-26C8F7965C6D}"/>
</file>

<file path=customXml/itemProps2.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3.xml><?xml version="1.0" encoding="utf-8"?>
<ds:datastoreItem xmlns:ds="http://schemas.openxmlformats.org/officeDocument/2006/customXml" ds:itemID="{F52F4355-41EF-4DA9-B998-C6511E367AD2}">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otalTime>349</TotalTime>
  <Words>1352</Words>
  <Application>Microsoft Office PowerPoint</Application>
  <PresentationFormat>Widescreen</PresentationFormat>
  <Paragraphs>127</Paragraphs>
  <Slides>18</Slides>
  <Notes>13</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18</vt:i4>
      </vt:variant>
    </vt:vector>
  </HeadingPairs>
  <TitlesOfParts>
    <vt:vector size="25" baseType="lpstr">
      <vt:lpstr>Arial</vt:lpstr>
      <vt:lpstr>Calibri</vt:lpstr>
      <vt:lpstr>Calibri Light</vt:lpstr>
      <vt:lpstr>Myriad Pro</vt:lpstr>
      <vt:lpstr>Custom Design</vt:lpstr>
      <vt:lpstr>nctem1</vt:lpstr>
      <vt:lpstr>1_Custom Design</vt:lpstr>
      <vt:lpstr>PowerPoint Presentation</vt:lpstr>
      <vt:lpstr>4NF-3  Apply place-value knowledge to known additive and multiplicative number facts (scaling facts by 100). For example:  </vt:lpstr>
      <vt:lpstr>4NF-3: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4NF-3 Scaling number facts by 100</vt:lpstr>
      <vt:lpstr>4NF-3 Scaling number facts by 100</vt:lpstr>
      <vt:lpstr>4NF-3 Scaling number facts by 100</vt:lpstr>
      <vt:lpstr>4NF-3 Scaling number facts by 100</vt:lpstr>
      <vt:lpstr>4NF-3 Scaling number facts by 100</vt:lpstr>
      <vt:lpstr>4NF-3 Scaling number facts by 100</vt:lpstr>
      <vt:lpstr>4NF-3 Scaling number facts by 100</vt:lpstr>
      <vt:lpstr>4NF-3 Scaling number facts by 100</vt:lpstr>
      <vt:lpstr>4NF-3 Scaling number facts by 100</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4</cp:revision>
  <dcterms:created xsi:type="dcterms:W3CDTF">2020-08-07T06:29:50Z</dcterms:created>
  <dcterms:modified xsi:type="dcterms:W3CDTF">2020-08-27T13:46:37Z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